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7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28.xml" ContentType="application/vnd.openxmlformats-officedocument.theme+xml"/>
  <Override PartName="/ppt/notesSlides/notesSlide5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_rels/notesSlide4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7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21.png" ContentType="image/png"/>
  <Override PartName="/ppt/media/image6.jpeg" ContentType="image/jpeg"/>
  <Override PartName="/ppt/media/image4.png" ContentType="image/png"/>
  <Override PartName="/ppt/media/image5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7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l-PL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przesunąć slajd</a:t>
            </a:r>
            <a:endParaRPr b="0" lang="pl-PL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notatek</a:t>
            </a:r>
            <a:endParaRPr b="0" lang="pl-PL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pl-PL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l-PL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pl-PL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0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l-PL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pl-PL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1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l-PL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24781A2F-3DE7-4240-885F-455BB29B1BA4}" type="slidenum"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pl-PL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3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6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9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2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5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8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1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4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7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0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3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6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9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2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5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8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4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7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0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3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6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9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2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5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8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1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4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7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0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3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6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9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2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5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8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1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4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7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0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3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6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9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2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5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8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1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4" name="PlaceHolder 3"/>
          <p:cNvSpPr>
            <a:spLocks noGrp="1"/>
          </p:cNvSpPr>
          <p:nvPr>
            <p:ph type="sldNum" idx="6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7" name="PlaceHolder 3"/>
          <p:cNvSpPr>
            <a:spLocks noGrp="1"/>
          </p:cNvSpPr>
          <p:nvPr>
            <p:ph type="sldNum" idx="6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0" name="PlaceHolder 3"/>
          <p:cNvSpPr>
            <a:spLocks noGrp="1"/>
          </p:cNvSpPr>
          <p:nvPr>
            <p:ph type="sldNum" idx="6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3" name="PlaceHolder 3"/>
          <p:cNvSpPr>
            <a:spLocks noGrp="1"/>
          </p:cNvSpPr>
          <p:nvPr>
            <p:ph type="sldNum" idx="6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6" name="PlaceHolder 3"/>
          <p:cNvSpPr>
            <a:spLocks noGrp="1"/>
          </p:cNvSpPr>
          <p:nvPr>
            <p:ph type="sldNum" idx="6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9" name="PlaceHolder 3"/>
          <p:cNvSpPr>
            <a:spLocks noGrp="1"/>
          </p:cNvSpPr>
          <p:nvPr>
            <p:ph type="sldNum" idx="6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2" name="PlaceHolder 3"/>
          <p:cNvSpPr>
            <a:spLocks noGrp="1"/>
          </p:cNvSpPr>
          <p:nvPr>
            <p:ph type="sldNum" idx="6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5" name="PlaceHolder 3"/>
          <p:cNvSpPr>
            <a:spLocks noGrp="1"/>
          </p:cNvSpPr>
          <p:nvPr>
            <p:ph type="sldNum" idx="6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8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1" name="PlaceHolder 3"/>
          <p:cNvSpPr>
            <a:spLocks noGrp="1"/>
          </p:cNvSpPr>
          <p:nvPr>
            <p:ph type="sldNum" idx="7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4" name="PlaceHolder 3"/>
          <p:cNvSpPr>
            <a:spLocks noGrp="1"/>
          </p:cNvSpPr>
          <p:nvPr>
            <p:ph type="sldNum" idx="7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7" name="PlaceHolder 3"/>
          <p:cNvSpPr>
            <a:spLocks noGrp="1"/>
          </p:cNvSpPr>
          <p:nvPr>
            <p:ph type="sldNum" idx="7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0" name="PlaceHolder 3"/>
          <p:cNvSpPr>
            <a:spLocks noGrp="1"/>
          </p:cNvSpPr>
          <p:nvPr>
            <p:ph type="sldNum" idx="7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3" name="PlaceHolder 3"/>
          <p:cNvSpPr>
            <a:spLocks noGrp="1"/>
          </p:cNvSpPr>
          <p:nvPr>
            <p:ph type="sldNum" idx="7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l-P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l-P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omyślny 1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89;p6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" name="Google Shape;90;p6"/>
          <p:cNvSpPr/>
          <p:nvPr/>
        </p:nvSpPr>
        <p:spPr>
          <a:xfrm>
            <a:off x="4572000" y="0"/>
            <a:ext cx="4569120" cy="590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" name="Google Shape;91;p6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" name="Google Shape;92;p6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Google Shape;93;p6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" name="Google Shape;94;p6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" name="Google Shape;95;p6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" name="Google Shape;96;p6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" name="Google Shape;97;p6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" name="Google Shape;98;p6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" name="Google Shape;99;p6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" name="Google Shape;100;p6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" name="Google Shape;101;p6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" name="Google Shape;102;p6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" name="Google Shape;103;p6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" name="Google Shape;104;p6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143360" y="582840"/>
            <a:ext cx="7287840" cy="53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29;p3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0" name="Google Shape;30;p3"/>
          <p:cNvSpPr/>
          <p:nvPr/>
        </p:nvSpPr>
        <p:spPr>
          <a:xfrm>
            <a:off x="0" y="0"/>
            <a:ext cx="4569120" cy="590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2054880" y="586800"/>
            <a:ext cx="1839600" cy="110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100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xx%</a:t>
            </a:r>
            <a:endParaRPr b="0" lang="pl-PL" sz="10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title"/>
          </p:nvPr>
        </p:nvSpPr>
        <p:spPr>
          <a:xfrm>
            <a:off x="2605680" y="1846800"/>
            <a:ext cx="5374440" cy="53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3" name="Google Shape;34;p3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" name="Google Shape;35;p3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5" name="Google Shape;36;p3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6" name="Google Shape;37;p3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7" name="Google Shape;38;p3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8" name="Google Shape;39;p3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9" name="Google Shape;40;p3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0" name="Google Shape;41;p3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1" name="Google Shape;42;p3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2" name="Google Shape;43;p3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3" name="Google Shape;44;p3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4" name="Google Shape;45;p3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5" name="Google Shape;46;p3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6" name="Google Shape;47;p3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_1_1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376;p21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89" name="Google Shape;377;p21"/>
          <p:cNvSpPr/>
          <p:nvPr/>
        </p:nvSpPr>
        <p:spPr>
          <a:xfrm>
            <a:off x="4572000" y="0"/>
            <a:ext cx="4569120" cy="6235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0" name="Google Shape;378;p21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1" name="Google Shape;379;p21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2" name="Google Shape;380;p21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3" name="Google Shape;381;p21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4" name="Google Shape;382;p21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5" name="Google Shape;383;p21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6" name="Google Shape;384;p21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7" name="Google Shape;385;p21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8" name="Google Shape;386;p21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9" name="Google Shape;387;p21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0" name="Google Shape;388;p21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1" name="Google Shape;389;p21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2" name="Google Shape;390;p21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3" name="Google Shape;391;p21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2090520" y="1956600"/>
            <a:ext cx="5108400" cy="210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title"/>
          </p:nvPr>
        </p:nvSpPr>
        <p:spPr>
          <a:xfrm>
            <a:off x="1143360" y="582840"/>
            <a:ext cx="7287840" cy="53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omyślny 2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89;p6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7" name="Google Shape;90;p6"/>
          <p:cNvSpPr/>
          <p:nvPr/>
        </p:nvSpPr>
        <p:spPr>
          <a:xfrm>
            <a:off x="4572000" y="0"/>
            <a:ext cx="4569120" cy="590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8" name="Google Shape;91;p6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9" name="Google Shape;92;p6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0" name="Google Shape;93;p6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1" name="Google Shape;94;p6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2" name="Google Shape;95;p6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3" name="Google Shape;96;p6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4" name="Google Shape;97;p6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5" name="Google Shape;98;p6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6" name="Google Shape;99;p6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7" name="Google Shape;100;p6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8" name="Google Shape;101;p6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9" name="Google Shape;102;p6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0" name="Google Shape;103;p6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1" name="Google Shape;104;p6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1143360" y="582840"/>
            <a:ext cx="7287840" cy="53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417;p23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25" name="Google Shape;418;p23"/>
          <p:cNvSpPr/>
          <p:nvPr/>
        </p:nvSpPr>
        <p:spPr>
          <a:xfrm>
            <a:off x="4572000" y="0"/>
            <a:ext cx="4569120" cy="6235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26" name="Google Shape;419;p23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7" name="Google Shape;420;p23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8" name="Google Shape;421;p23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9" name="Google Shape;422;p23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0" name="Google Shape;423;p23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1" name="Google Shape;424;p23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2" name="Google Shape;425;p23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3" name="Google Shape;426;p23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4" name="Google Shape;427;p23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5" name="Google Shape;428;p23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6" name="Google Shape;429;p23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7" name="Google Shape;430;p23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8" name="Google Shape;431;p23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9" name="Google Shape;432;p23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6720" cy="85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126;p8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3" name="Google Shape;127;p8"/>
          <p:cNvSpPr/>
          <p:nvPr/>
        </p:nvSpPr>
        <p:spPr>
          <a:xfrm>
            <a:off x="0" y="0"/>
            <a:ext cx="4569120" cy="590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2673360" y="1194120"/>
            <a:ext cx="4278600" cy="162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5" name="Google Shape;129;p8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6" name="Google Shape;130;p8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7" name="Google Shape;131;p8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8" name="Google Shape;132;p8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9" name="Google Shape;133;p8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0" name="Google Shape;134;p8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1" name="Google Shape;135;p8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2" name="Google Shape;136;p8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3" name="Google Shape;137;p8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4" name="Google Shape;138;p8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5" name="Google Shape;139;p8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6" name="Google Shape;140;p8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7" name="Google Shape;141;p8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8" name="Google Shape;142;p8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_2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434;p24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1" name="Google Shape;435;p24"/>
          <p:cNvSpPr/>
          <p:nvPr/>
        </p:nvSpPr>
        <p:spPr>
          <a:xfrm>
            <a:off x="0" y="0"/>
            <a:ext cx="4569120" cy="6235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62" name="Google Shape;436;p24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3" name="Google Shape;437;p24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4" name="Google Shape;438;p24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5" name="Google Shape;439;p24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6" name="Google Shape;440;p24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7" name="Google Shape;441;p24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8" name="Google Shape;442;p24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9" name="Google Shape;443;p24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0" name="Google Shape;444;p24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1" name="Google Shape;445;p24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2" name="Google Shape;446;p24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3" name="Google Shape;447;p24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4" name="Google Shape;448;p24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5" name="Google Shape;449;p24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6720" cy="85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68;p5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9" name="Google Shape;69;p5"/>
          <p:cNvSpPr/>
          <p:nvPr/>
        </p:nvSpPr>
        <p:spPr>
          <a:xfrm>
            <a:off x="4572000" y="0"/>
            <a:ext cx="4569120" cy="590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80" name="Google Shape;73;p5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1" name="Google Shape;74;p5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2" name="Google Shape;75;p5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3" name="Google Shape;76;p5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4" name="Google Shape;77;p5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5" name="Google Shape;78;p5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6" name="Google Shape;79;p5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7" name="Google Shape;80;p5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8" name="Google Shape;81;p5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9" name="Google Shape;82;p5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0" name="Google Shape;83;p5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1" name="Google Shape;84;p5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2" name="Google Shape;85;p5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3" name="Google Shape;86;p5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1143360" y="621360"/>
            <a:ext cx="405432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9;p2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9525">
            <a:solidFill>
              <a:srgbClr val="2e323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97" name="Google Shape;10;p2"/>
          <p:cNvSpPr/>
          <p:nvPr/>
        </p:nvSpPr>
        <p:spPr>
          <a:xfrm>
            <a:off x="0" y="0"/>
            <a:ext cx="4569120" cy="590040"/>
          </a:xfrm>
          <a:prstGeom prst="rect">
            <a:avLst/>
          </a:prstGeom>
          <a:solidFill>
            <a:schemeClr val="dk1"/>
          </a:solidFill>
          <a:ln w="9525">
            <a:solidFill>
              <a:srgbClr val="2e323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1413360" y="1144080"/>
            <a:ext cx="5785920" cy="5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9" name="Google Shape;14;p2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0" name="Google Shape;15;p2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1" name="Google Shape;16;p2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2" name="Google Shape;17;p2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3" name="Google Shape;18;p2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4" name="Google Shape;19;p2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5" name="Google Shape;20;p2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6" name="Google Shape;21;p2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7" name="Google Shape;22;p2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8" name="Google Shape;23;p2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9" name="Google Shape;24;p2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0" name="Google Shape;25;p2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1" name="Google Shape;26;p2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2" name="Google Shape;27;p2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89;p6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5" name="Google Shape;90;p6"/>
          <p:cNvSpPr/>
          <p:nvPr/>
        </p:nvSpPr>
        <p:spPr>
          <a:xfrm>
            <a:off x="4572000" y="0"/>
            <a:ext cx="4569120" cy="590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16" name="Google Shape;91;p6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7" name="Google Shape;92;p6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8" name="Google Shape;93;p6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9" name="Google Shape;94;p6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0" name="Google Shape;95;p6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1" name="Google Shape;96;p6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2" name="Google Shape;97;p6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3" name="Google Shape;98;p6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4" name="Google Shape;99;p6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5" name="Google Shape;100;p6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6" name="Google Shape;101;p6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7" name="Google Shape;102;p6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8" name="Google Shape;103;p6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9" name="Google Shape;104;p6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1143360" y="582840"/>
            <a:ext cx="7287840" cy="53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omyślny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89;p6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3" name="Google Shape;90;p6"/>
          <p:cNvSpPr/>
          <p:nvPr/>
        </p:nvSpPr>
        <p:spPr>
          <a:xfrm>
            <a:off x="4572000" y="0"/>
            <a:ext cx="4569120" cy="590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34" name="Google Shape;91;p6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5" name="Google Shape;92;p6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6" name="Google Shape;93;p6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7" name="Google Shape;94;p6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8" name="Google Shape;95;p6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9" name="Google Shape;96;p6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0" name="Google Shape;97;p6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1" name="Google Shape;98;p6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2" name="Google Shape;99;p6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3" name="Google Shape;100;p6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4" name="Google Shape;101;p6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5" name="Google Shape;102;p6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6" name="Google Shape;103;p6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7" name="Google Shape;104;p6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1143360" y="582840"/>
            <a:ext cx="7287840" cy="53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5;p13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" name="Google Shape;186;p13"/>
          <p:cNvSpPr/>
          <p:nvPr/>
        </p:nvSpPr>
        <p:spPr>
          <a:xfrm>
            <a:off x="4572000" y="0"/>
            <a:ext cx="4569120" cy="6235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460520" y="1436760"/>
            <a:ext cx="869400" cy="33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xx%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title"/>
          </p:nvPr>
        </p:nvSpPr>
        <p:spPr>
          <a:xfrm>
            <a:off x="2850480" y="2419920"/>
            <a:ext cx="869400" cy="33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xx%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title"/>
          </p:nvPr>
        </p:nvSpPr>
        <p:spPr>
          <a:xfrm>
            <a:off x="4242960" y="3400200"/>
            <a:ext cx="869400" cy="33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xx%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" name="Google Shape;196;p13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" name="Google Shape;197;p13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" name="Google Shape;198;p13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" name="Google Shape;199;p13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" name="Google Shape;200;p13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" name="Google Shape;201;p13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" name="Google Shape;202;p13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" name="Google Shape;203;p13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" name="Google Shape;204;p13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" name="Google Shape;205;p13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" name="Google Shape;206;p13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" name="Google Shape;207;p13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" name="Google Shape;208;p13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" name="Google Shape;209;p13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title"/>
          </p:nvPr>
        </p:nvSpPr>
        <p:spPr>
          <a:xfrm>
            <a:off x="1143360" y="582840"/>
            <a:ext cx="7287840" cy="53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231;p15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1" name="Google Shape;232;p15"/>
          <p:cNvSpPr/>
          <p:nvPr/>
        </p:nvSpPr>
        <p:spPr>
          <a:xfrm>
            <a:off x="4572000" y="0"/>
            <a:ext cx="4569120" cy="6235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52" name="Google Shape;239;p15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3" name="Google Shape;240;p15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4" name="Google Shape;241;p15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5" name="Google Shape;242;p15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6" name="Google Shape;243;p15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7" name="Google Shape;244;p15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8" name="Google Shape;245;p15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9" name="Google Shape;246;p15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0" name="Google Shape;247;p15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1" name="Google Shape;248;p15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2" name="Google Shape;249;p15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3" name="Google Shape;250;p15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4" name="Google Shape;251;p15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5" name="Google Shape;252;p15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1143360" y="582840"/>
            <a:ext cx="7287840" cy="53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107;p7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69" name="Google Shape;108;p7"/>
          <p:cNvSpPr/>
          <p:nvPr/>
        </p:nvSpPr>
        <p:spPr>
          <a:xfrm>
            <a:off x="4572000" y="0"/>
            <a:ext cx="4569120" cy="590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1154160" y="1137600"/>
            <a:ext cx="3967200" cy="1420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1" name="Google Shape;111;p7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2" name="Google Shape;112;p7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3" name="Google Shape;113;p7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4" name="Google Shape;114;p7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5" name="Google Shape;115;p7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6" name="Google Shape;116;p7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7" name="Google Shape;117;p7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8" name="Google Shape;118;p7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9" name="Google Shape;119;p7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0" name="Google Shape;120;p7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1" name="Google Shape;121;p7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2" name="Google Shape;122;p7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3" name="Google Shape;123;p7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4" name="Google Shape;124;p7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144;p9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7" name="Google Shape;145;p9"/>
          <p:cNvSpPr/>
          <p:nvPr/>
        </p:nvSpPr>
        <p:spPr>
          <a:xfrm>
            <a:off x="0" y="0"/>
            <a:ext cx="4569120" cy="590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404244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9" name="Google Shape;148;p9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0" name="Google Shape;149;p9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1" name="Google Shape;150;p9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2" name="Google Shape;151;p9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3" name="Google Shape;152;p9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4" name="Google Shape;153;p9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5" name="Google Shape;154;p9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6" name="Google Shape;155;p9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7" name="Google Shape;156;p9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8" name="Google Shape;157;p9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9" name="Google Shape;158;p9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0" name="Google Shape;159;p9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1" name="Google Shape;160;p9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2" name="Google Shape;161;p9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710280" y="542520"/>
            <a:ext cx="3859200" cy="142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7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311;p18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07" name="Google Shape;312;p18"/>
          <p:cNvSpPr/>
          <p:nvPr/>
        </p:nvSpPr>
        <p:spPr>
          <a:xfrm>
            <a:off x="0" y="0"/>
            <a:ext cx="4569120" cy="6235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1134360" y="686160"/>
            <a:ext cx="5338440" cy="63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5000" strike="noStrike" u="none">
                <a:solidFill>
                  <a:schemeClr val="dk2"/>
                </a:solidFill>
                <a:effectLst/>
                <a:uFillTx/>
                <a:latin typeface="Fira Code"/>
                <a:ea typeface="Fira Code"/>
              </a:rPr>
              <a:t>xx%</a:t>
            </a:r>
            <a:endParaRPr b="0" lang="pl-PL" sz="5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9" name="Google Shape;315;p18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0" name="Google Shape;316;p18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1" name="Google Shape;317;p18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2" name="Google Shape;318;p18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3" name="Google Shape;319;p18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4" name="Google Shape;320;p18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5" name="Google Shape;321;p18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6" name="Google Shape;322;p18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7" name="Google Shape;323;p18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8" name="Google Shape;324;p18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9" name="Google Shape;325;p18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0" name="Google Shape;326;p18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1" name="Google Shape;327;p18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2" name="Google Shape;328;p18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title"/>
          </p:nvPr>
        </p:nvSpPr>
        <p:spPr>
          <a:xfrm>
            <a:off x="2100960" y="2016000"/>
            <a:ext cx="5103000" cy="48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3000" strike="noStrike" u="none">
                <a:solidFill>
                  <a:schemeClr val="accent2"/>
                </a:solidFill>
                <a:effectLst/>
                <a:uFillTx/>
                <a:latin typeface="Fira Code"/>
                <a:ea typeface="Fira Code"/>
              </a:rPr>
              <a:t>xx%</a:t>
            </a:r>
            <a:endParaRPr b="0" lang="pl-PL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title"/>
          </p:nvPr>
        </p:nvSpPr>
        <p:spPr>
          <a:xfrm>
            <a:off x="2100960" y="3013920"/>
            <a:ext cx="5103000" cy="48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3000" strike="noStrike" u="none">
                <a:solidFill>
                  <a:schemeClr val="accent1"/>
                </a:solidFill>
                <a:effectLst/>
                <a:uFillTx/>
                <a:latin typeface="Fira Code"/>
                <a:ea typeface="Fira Code"/>
              </a:rPr>
              <a:t>xx%</a:t>
            </a:r>
            <a:endParaRPr b="0" lang="pl-PL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165;p11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27" name="Google Shape;166;p11"/>
          <p:cNvSpPr/>
          <p:nvPr/>
        </p:nvSpPr>
        <p:spPr>
          <a:xfrm>
            <a:off x="0" y="0"/>
            <a:ext cx="4569120" cy="590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084320" y="1311480"/>
            <a:ext cx="6376320" cy="101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120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xx%</a:t>
            </a:r>
            <a:endParaRPr b="0" lang="pl-PL" sz="1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1554120" y="2486880"/>
            <a:ext cx="6686280" cy="52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0" name="Google Shape;169;p11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1" name="Google Shape;170;p11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2" name="Google Shape;171;p11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3" name="Google Shape;172;p11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4" name="Google Shape;173;p11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5" name="Google Shape;174;p11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6" name="Google Shape;175;p11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7" name="Google Shape;176;p11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8" name="Google Shape;177;p11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9" name="Google Shape;178;p11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0" name="Google Shape;179;p11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1" name="Google Shape;180;p11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2" name="Google Shape;181;p11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3" name="Google Shape;182;p11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6720" cy="85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6;p22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0" name="Google Shape;397;p22"/>
          <p:cNvSpPr/>
          <p:nvPr/>
        </p:nvSpPr>
        <p:spPr>
          <a:xfrm>
            <a:off x="0" y="0"/>
            <a:ext cx="4569120" cy="6235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39040" y="582120"/>
            <a:ext cx="3061800" cy="53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" name="Google Shape;401;p22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" name="Google Shape;402;p22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" name="Google Shape;403;p22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" name="Google Shape;404;p22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" name="Google Shape;405;p22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" name="Google Shape;406;p22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" name="Google Shape;407;p22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" name="Google Shape;408;p22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" name="Google Shape;409;p22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" name="Google Shape;410;p22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" name="Google Shape;411;p22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" name="Google Shape;412;p22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" name="Google Shape;413;p22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" name="Google Shape;414;p22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" name="Google Shape;415;p22"/>
          <p:cNvSpPr/>
          <p:nvPr/>
        </p:nvSpPr>
        <p:spPr>
          <a:xfrm>
            <a:off x="2912400" y="3087360"/>
            <a:ext cx="4415400" cy="63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CREDITS: This presentation template was created by </a:t>
            </a:r>
            <a:r>
              <a:rPr b="1" lang="en" sz="1200" strike="noStrike" u="sng">
                <a:solidFill>
                  <a:schemeClr val="accent3"/>
                </a:solidFill>
                <a:effectLst/>
                <a:uFillTx/>
                <a:latin typeface="Fira Code"/>
                <a:ea typeface="Fira Code"/>
                <a:hlinkClick r:id="rId2"/>
              </a:rPr>
              <a:t>Slidesgo</a:t>
            </a:r>
            <a:r>
              <a:rPr b="0" lang="en" sz="12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, including icons by </a:t>
            </a:r>
            <a:r>
              <a:rPr b="1" lang="en" sz="1200" strike="noStrike" u="sng">
                <a:solidFill>
                  <a:schemeClr val="accent3"/>
                </a:solidFill>
                <a:effectLst/>
                <a:uFillTx/>
                <a:latin typeface="Fira Code"/>
                <a:ea typeface="Fira Code"/>
                <a:hlinkClick r:id="rId3"/>
              </a:rPr>
              <a:t>Flaticon</a:t>
            </a:r>
            <a:r>
              <a:rPr b="0" lang="en" sz="12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, and infographics &amp; images by </a:t>
            </a:r>
            <a:r>
              <a:rPr b="1" lang="en" sz="1200" strike="noStrike" u="sng">
                <a:solidFill>
                  <a:schemeClr val="accent3"/>
                </a:solidFill>
                <a:effectLst/>
                <a:uFillTx/>
                <a:latin typeface="Fira Code"/>
                <a:ea typeface="Fira Code"/>
                <a:hlinkClick r:id="rId4"/>
              </a:rPr>
              <a:t>Freepik</a:t>
            </a:r>
            <a:endParaRPr b="0" lang="pl-PL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212;p14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9" name="Google Shape;213;p14"/>
          <p:cNvSpPr/>
          <p:nvPr/>
        </p:nvSpPr>
        <p:spPr>
          <a:xfrm>
            <a:off x="4572000" y="0"/>
            <a:ext cx="4569120" cy="6235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752840" y="3005280"/>
            <a:ext cx="6106320" cy="37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" name="Google Shape;216;p14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" name="Google Shape;217;p14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" name="Google Shape;218;p14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" name="Google Shape;219;p14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" name="Google Shape;220;p14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" name="Google Shape;221;p14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" name="Google Shape;222;p14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" name="Google Shape;223;p14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" name="Google Shape;224;p14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" name="Google Shape;225;p14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" name="Google Shape;226;p14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" name="Google Shape;227;p14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" name="Google Shape;228;p14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Google Shape;229;p14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255;p16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7" name="Google Shape;256;p16"/>
          <p:cNvSpPr/>
          <p:nvPr/>
        </p:nvSpPr>
        <p:spPr>
          <a:xfrm>
            <a:off x="4572000" y="0"/>
            <a:ext cx="4569120" cy="6235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8" name="Google Shape;265;p16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" name="Google Shape;266;p16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" name="Google Shape;267;p16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" name="Google Shape;268;p16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" name="Google Shape;269;p16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" name="Google Shape;270;p16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Google Shape;271;p16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5" name="Google Shape;272;p16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" name="Google Shape;273;p16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" name="Google Shape;274;p16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8" name="Google Shape;275;p16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9" name="Google Shape;276;p16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0" name="Google Shape;277;p16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" name="Google Shape;278;p16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143360" y="582840"/>
            <a:ext cx="7287840" cy="53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49;p4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5" name="Google Shape;50;p4"/>
          <p:cNvSpPr/>
          <p:nvPr/>
        </p:nvSpPr>
        <p:spPr>
          <a:xfrm>
            <a:off x="4572000" y="0"/>
            <a:ext cx="4569120" cy="590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43360" y="582840"/>
            <a:ext cx="7287840" cy="53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464120" y="1063080"/>
            <a:ext cx="6966720" cy="341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8" name="Google Shape;53;p4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" name="Google Shape;54;p4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" name="Google Shape;55;p4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" name="Google Shape;56;p4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2" name="Google Shape;57;p4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" name="Google Shape;58;p4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" name="Google Shape;59;p4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Google Shape;60;p4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" name="Google Shape;61;p4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" name="Google Shape;62;p4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" name="Google Shape;63;p4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" name="Google Shape;64;p4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" name="Google Shape;65;p4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" name="Google Shape;66;p4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6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281;p17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3" name="Google Shape;282;p17"/>
          <p:cNvSpPr/>
          <p:nvPr/>
        </p:nvSpPr>
        <p:spPr>
          <a:xfrm>
            <a:off x="4572000" y="0"/>
            <a:ext cx="4569120" cy="6235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14" name="Google Shape;295;p17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" name="Google Shape;296;p17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" name="Google Shape;297;p17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" name="Google Shape;298;p17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" name="Google Shape;299;p17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" name="Google Shape;300;p17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" name="Google Shape;301;p17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" name="Google Shape;302;p17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" name="Google Shape;303;p17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" name="Google Shape;304;p17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" name="Google Shape;305;p17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" name="Google Shape;306;p17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" name="Google Shape;307;p17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" name="Google Shape;308;p17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143360" y="582840"/>
            <a:ext cx="7287840" cy="53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8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334;p19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1" name="Google Shape;335;p19"/>
          <p:cNvSpPr/>
          <p:nvPr/>
        </p:nvSpPr>
        <p:spPr>
          <a:xfrm>
            <a:off x="4572000" y="0"/>
            <a:ext cx="4569120" cy="6235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32" name="PlaceHolder 1"/>
          <p:cNvSpPr>
            <a:spLocks noGrp="1"/>
          </p:cNvSpPr>
          <p:nvPr>
            <p:ph type="body"/>
          </p:nvPr>
        </p:nvSpPr>
        <p:spPr>
          <a:xfrm>
            <a:off x="3306240" y="2227680"/>
            <a:ext cx="4691520" cy="7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" name="Google Shape;337;p19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" name="Google Shape;338;p19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" name="Google Shape;339;p19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" name="Google Shape;340;p19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" name="Google Shape;341;p19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8" name="Google Shape;342;p19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9" name="Google Shape;343;p19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0" name="Google Shape;344;p19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1" name="Google Shape;345;p19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2" name="Google Shape;346;p19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" name="Google Shape;347;p19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4" name="Google Shape;348;p19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" name="Google Shape;349;p19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6" name="Google Shape;350;p19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title"/>
          </p:nvPr>
        </p:nvSpPr>
        <p:spPr>
          <a:xfrm>
            <a:off x="1143360" y="582840"/>
            <a:ext cx="7287840" cy="53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title"/>
          </p:nvPr>
        </p:nvSpPr>
        <p:spPr>
          <a:xfrm>
            <a:off x="2091600" y="2372400"/>
            <a:ext cx="1212120" cy="45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2000" strike="noStrike" u="none">
                <a:solidFill>
                  <a:schemeClr val="accent2"/>
                </a:solidFill>
                <a:effectLst/>
                <a:uFillTx/>
                <a:latin typeface="Fira Code"/>
                <a:ea typeface="Fira Code"/>
              </a:rPr>
              <a:t>xx%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3739680" y="3164400"/>
            <a:ext cx="4691520" cy="7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title"/>
          </p:nvPr>
        </p:nvSpPr>
        <p:spPr>
          <a:xfrm>
            <a:off x="2525040" y="3309120"/>
            <a:ext cx="1212120" cy="45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2000" strike="noStrike" u="none">
                <a:solidFill>
                  <a:schemeClr val="accent2"/>
                </a:solidFill>
                <a:effectLst/>
                <a:uFillTx/>
                <a:latin typeface="Fira Code"/>
                <a:ea typeface="Fira Code"/>
              </a:rPr>
              <a:t>xx%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_1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357;p20"/>
          <p:cNvSpPr/>
          <p:nvPr/>
        </p:nvSpPr>
        <p:spPr>
          <a:xfrm>
            <a:off x="0" y="542520"/>
            <a:ext cx="9141120" cy="405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2" name="Google Shape;358;p20"/>
          <p:cNvSpPr/>
          <p:nvPr/>
        </p:nvSpPr>
        <p:spPr>
          <a:xfrm>
            <a:off x="4572000" y="0"/>
            <a:ext cx="4569120" cy="6235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121760" y="1184040"/>
            <a:ext cx="2888280" cy="111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l-PL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tytułu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" name="Google Shape;361;p20"/>
          <p:cNvSpPr/>
          <p:nvPr/>
        </p:nvSpPr>
        <p:spPr>
          <a:xfrm>
            <a:off x="710280" y="745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5" name="Google Shape;362;p20"/>
          <p:cNvSpPr/>
          <p:nvPr/>
        </p:nvSpPr>
        <p:spPr>
          <a:xfrm>
            <a:off x="710280" y="1009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6" name="Google Shape;363;p20"/>
          <p:cNvSpPr/>
          <p:nvPr/>
        </p:nvSpPr>
        <p:spPr>
          <a:xfrm>
            <a:off x="710280" y="1273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7" name="Google Shape;364;p20"/>
          <p:cNvSpPr/>
          <p:nvPr/>
        </p:nvSpPr>
        <p:spPr>
          <a:xfrm>
            <a:off x="710280" y="1537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8" name="Google Shape;365;p20"/>
          <p:cNvSpPr/>
          <p:nvPr/>
        </p:nvSpPr>
        <p:spPr>
          <a:xfrm>
            <a:off x="710280" y="18007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5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9" name="Google Shape;366;p20"/>
          <p:cNvSpPr/>
          <p:nvPr/>
        </p:nvSpPr>
        <p:spPr>
          <a:xfrm>
            <a:off x="710280" y="20646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6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0" name="Google Shape;367;p20"/>
          <p:cNvSpPr/>
          <p:nvPr/>
        </p:nvSpPr>
        <p:spPr>
          <a:xfrm>
            <a:off x="710280" y="23281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7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" name="Google Shape;368;p20"/>
          <p:cNvSpPr/>
          <p:nvPr/>
        </p:nvSpPr>
        <p:spPr>
          <a:xfrm>
            <a:off x="710280" y="25920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8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2" name="Google Shape;369;p20"/>
          <p:cNvSpPr/>
          <p:nvPr/>
        </p:nvSpPr>
        <p:spPr>
          <a:xfrm>
            <a:off x="710280" y="28555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9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3" name="Google Shape;370;p20"/>
          <p:cNvSpPr/>
          <p:nvPr/>
        </p:nvSpPr>
        <p:spPr>
          <a:xfrm>
            <a:off x="710280" y="31194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10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4" name="Google Shape;371;p20"/>
          <p:cNvSpPr/>
          <p:nvPr/>
        </p:nvSpPr>
        <p:spPr>
          <a:xfrm>
            <a:off x="710280" y="33829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11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5" name="Google Shape;372;p20"/>
          <p:cNvSpPr/>
          <p:nvPr/>
        </p:nvSpPr>
        <p:spPr>
          <a:xfrm>
            <a:off x="710280" y="36468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12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6" name="Google Shape;373;p20"/>
          <p:cNvSpPr/>
          <p:nvPr/>
        </p:nvSpPr>
        <p:spPr>
          <a:xfrm>
            <a:off x="710280" y="391032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13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" name="Google Shape;374;p20"/>
          <p:cNvSpPr/>
          <p:nvPr/>
        </p:nvSpPr>
        <p:spPr>
          <a:xfrm>
            <a:off x="710280" y="4174200"/>
            <a:ext cx="426240" cy="2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rgbClr val="707070"/>
                </a:solidFill>
                <a:effectLst/>
                <a:uFillTx/>
                <a:latin typeface="Fira Code"/>
                <a:ea typeface="Fira Code"/>
              </a:rPr>
              <a:t>14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Kliknij, aby edytować format tekstu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Drugi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Trzeci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pl-PL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Czwarty poziom konspektu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Piąty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Szósty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Siódmy poziom konspektu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7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joshwcomeau.com/css/custom-css-reset/" TargetMode="External"/><Relationship Id="rId2" Type="http://schemas.openxmlformats.org/officeDocument/2006/relationships/hyperlink" Target="https://github.com/sindresorhus/modern-normalize" TargetMode="External"/><Relationship Id="rId3" Type="http://schemas.openxmlformats.org/officeDocument/2006/relationships/hyperlink" Target="https://tailwindcss.com/docs/preflight" TargetMode="Externa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1413360" y="1144080"/>
            <a:ext cx="5785920" cy="5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Responsywny układ </a:t>
            </a:r>
            <a:r>
              <a:rPr b="0" lang="en" sz="3000" strike="noStrike" u="none">
                <a:solidFill>
                  <a:schemeClr val="accent2"/>
                </a:solidFill>
                <a:effectLst/>
                <a:uFillTx/>
                <a:latin typeface="Fira Code"/>
                <a:ea typeface="Fira Code"/>
              </a:rPr>
              <a:t>Strony </a:t>
            </a:r>
            <a:r>
              <a:rPr b="0" lang="en" sz="30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subTitle"/>
          </p:nvPr>
        </p:nvSpPr>
        <p:spPr>
          <a:xfrm>
            <a:off x="1980000" y="2340000"/>
            <a:ext cx="7017480" cy="161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&lt;  Zrozumienie koncepcji responsywności &gt;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&lt; Opanowanie technik CSS do tworzenia elastycznych layoutów &gt;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&lt;  Projektowanie stron dostosowanych do różnych urządzeń &gt;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&lt;  Testowanie i optymalizacja responsywnych stron &gt;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 type="subTitle"/>
          </p:nvPr>
        </p:nvSpPr>
        <p:spPr>
          <a:xfrm>
            <a:off x="1788840" y="1761840"/>
            <a:ext cx="578592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[ </a:t>
            </a:r>
            <a:r>
              <a:rPr b="0" lang="en" sz="3000" strike="noStrike" u="none">
                <a:solidFill>
                  <a:schemeClr val="accent1"/>
                </a:solidFill>
                <a:effectLst/>
                <a:uFillTx/>
                <a:latin typeface="Fira Code"/>
                <a:ea typeface="Fira Code"/>
              </a:rPr>
              <a:t>Cele </a:t>
            </a:r>
            <a:r>
              <a:rPr b="0" lang="en" sz="30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 </a:t>
            </a:r>
            <a:r>
              <a:rPr b="0" lang="en" sz="3000" strike="noStrike" u="none">
                <a:solidFill>
                  <a:schemeClr val="lt2"/>
                </a:solidFill>
                <a:effectLst/>
                <a:uFillTx/>
                <a:latin typeface="Fira Code"/>
                <a:ea typeface="Fira Code"/>
              </a:rPr>
              <a:t>zajęć </a:t>
            </a:r>
            <a:r>
              <a:rPr b="0" lang="en" sz="30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] </a:t>
            </a:r>
            <a:endParaRPr b="0" lang="pl-PL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56" name="Google Shape;462;p27"/>
          <p:cNvGrpSpPr/>
          <p:nvPr/>
        </p:nvGrpSpPr>
        <p:grpSpPr>
          <a:xfrm>
            <a:off x="1413360" y="1759680"/>
            <a:ext cx="503280" cy="2447640"/>
            <a:chOff x="1413360" y="1759680"/>
            <a:chExt cx="503280" cy="2447640"/>
          </a:xfrm>
        </p:grpSpPr>
        <p:cxnSp>
          <p:nvCxnSpPr>
            <p:cNvPr id="457" name="Google Shape;463;p27"/>
            <p:cNvCxnSpPr/>
            <p:nvPr/>
          </p:nvCxnSpPr>
          <p:spPr>
            <a:xfrm>
              <a:off x="1551960" y="1759680"/>
              <a:ext cx="2880" cy="176616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  <p:sp>
          <p:nvSpPr>
            <p:cNvPr id="458" name="Google Shape;464;p27"/>
            <p:cNvSpPr/>
            <p:nvPr/>
          </p:nvSpPr>
          <p:spPr>
            <a:xfrm>
              <a:off x="1413360" y="3557880"/>
              <a:ext cx="503280" cy="64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3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59" name="PlaceHolder 5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index.html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0" name="PlaceHolder 6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Ćwiczenie Praktyczne </a:t>
            </a:r>
            <a:r>
              <a:rPr b="0" lang="en" sz="2800" strike="noStrike" u="none">
                <a:solidFill>
                  <a:schemeClr val="accent2"/>
                </a:solidFill>
                <a:effectLst/>
                <a:uFillTx/>
                <a:latin typeface="Fira Code"/>
                <a:ea typeface="Fira Code"/>
              </a:rPr>
              <a:t>1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35" name="Google Shape;563;p 2"/>
          <p:cNvGrpSpPr/>
          <p:nvPr/>
        </p:nvGrpSpPr>
        <p:grpSpPr>
          <a:xfrm>
            <a:off x="1084680" y="1168920"/>
            <a:ext cx="503280" cy="3427920"/>
            <a:chOff x="1084680" y="1168920"/>
            <a:chExt cx="503280" cy="3427920"/>
          </a:xfrm>
        </p:grpSpPr>
        <p:sp>
          <p:nvSpPr>
            <p:cNvPr id="536" name="Google Shape;564;p 2"/>
            <p:cNvSpPr/>
            <p:nvPr/>
          </p:nvSpPr>
          <p:spPr>
            <a:xfrm>
              <a:off x="1084680" y="3954600"/>
              <a:ext cx="503280" cy="64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537" name="Google Shape;565;p 2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538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cwiczenie-1.html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0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41" name="" descr=""/>
          <p:cNvPicPr/>
          <p:nvPr/>
        </p:nvPicPr>
        <p:blipFill>
          <a:blip r:embed="rId1"/>
          <a:stretch/>
        </p:blipFill>
        <p:spPr>
          <a:xfrm>
            <a:off x="1800000" y="1332720"/>
            <a:ext cx="6339240" cy="2805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Statyczne vs Elastyczne </a:t>
            </a:r>
            <a:r>
              <a:rPr b="0" lang="en" sz="2800" strike="noStrike" u="none">
                <a:solidFill>
                  <a:schemeClr val="accent2"/>
                </a:solidFill>
                <a:effectLst/>
                <a:uFillTx/>
                <a:latin typeface="Fira Code"/>
                <a:ea typeface="Fira Code"/>
              </a:rPr>
              <a:t>Jednostki</a:t>
            </a: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43" name="Google Shape;563;p 3"/>
          <p:cNvGrpSpPr/>
          <p:nvPr/>
        </p:nvGrpSpPr>
        <p:grpSpPr>
          <a:xfrm>
            <a:off x="1084680" y="1168920"/>
            <a:ext cx="503280" cy="3428640"/>
            <a:chOff x="1084680" y="1168920"/>
            <a:chExt cx="503280" cy="3428640"/>
          </a:xfrm>
        </p:grpSpPr>
        <p:sp>
          <p:nvSpPr>
            <p:cNvPr id="544" name="Google Shape;564;p 3"/>
            <p:cNvSpPr/>
            <p:nvPr/>
          </p:nvSpPr>
          <p:spPr>
            <a:xfrm>
              <a:off x="1084680" y="3954600"/>
              <a:ext cx="503280" cy="64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545" name="Google Shape;565;p 3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546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jednostki.html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8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49" name="" descr=""/>
          <p:cNvPicPr/>
          <p:nvPr/>
        </p:nvPicPr>
        <p:blipFill>
          <a:blip r:embed="rId1"/>
          <a:stretch/>
        </p:blipFill>
        <p:spPr>
          <a:xfrm>
            <a:off x="1589760" y="1258920"/>
            <a:ext cx="7228440" cy="2935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Procenty w </a:t>
            </a:r>
            <a:r>
              <a:rPr b="0" lang="en" sz="2800" strike="noStrike" u="none">
                <a:solidFill>
                  <a:schemeClr val="accent2"/>
                </a:solidFill>
                <a:effectLst/>
                <a:uFillTx/>
                <a:latin typeface="Fira Code"/>
                <a:ea typeface="Fira Code"/>
              </a:rPr>
              <a:t>CSS</a:t>
            </a: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51" name="Google Shape;563;p 15"/>
          <p:cNvGrpSpPr/>
          <p:nvPr/>
        </p:nvGrpSpPr>
        <p:grpSpPr>
          <a:xfrm>
            <a:off x="1084680" y="1168920"/>
            <a:ext cx="503280" cy="3427920"/>
            <a:chOff x="1084680" y="1168920"/>
            <a:chExt cx="503280" cy="3427920"/>
          </a:xfrm>
        </p:grpSpPr>
        <p:sp>
          <p:nvSpPr>
            <p:cNvPr id="552" name="Google Shape;564;p 15"/>
            <p:cNvSpPr/>
            <p:nvPr/>
          </p:nvSpPr>
          <p:spPr>
            <a:xfrm>
              <a:off x="1084680" y="3954600"/>
              <a:ext cx="503280" cy="64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553" name="Google Shape;565;p 15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554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jednostki.html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6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57" name="" descr=""/>
          <p:cNvPicPr/>
          <p:nvPr/>
        </p:nvPicPr>
        <p:blipFill>
          <a:blip r:embed="rId1"/>
          <a:stretch/>
        </p:blipFill>
        <p:spPr>
          <a:xfrm>
            <a:off x="1589760" y="1150920"/>
            <a:ext cx="7048440" cy="3005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Jednostki </a:t>
            </a:r>
            <a:r>
              <a:rPr b="0" lang="en" sz="2800" strike="noStrike" u="none">
                <a:solidFill>
                  <a:schemeClr val="accent2"/>
                </a:solidFill>
                <a:effectLst/>
                <a:uFillTx/>
                <a:latin typeface="Fira Code"/>
                <a:ea typeface="Fira Code"/>
              </a:rPr>
              <a:t>EM i REM</a:t>
            </a: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59" name="Google Shape;563;p 16"/>
          <p:cNvGrpSpPr/>
          <p:nvPr/>
        </p:nvGrpSpPr>
        <p:grpSpPr>
          <a:xfrm>
            <a:off x="1084680" y="1168920"/>
            <a:ext cx="503280" cy="3427920"/>
            <a:chOff x="1084680" y="1168920"/>
            <a:chExt cx="503280" cy="3427920"/>
          </a:xfrm>
        </p:grpSpPr>
        <p:sp>
          <p:nvSpPr>
            <p:cNvPr id="560" name="Google Shape;564;p 16"/>
            <p:cNvSpPr/>
            <p:nvPr/>
          </p:nvSpPr>
          <p:spPr>
            <a:xfrm>
              <a:off x="1084680" y="3954600"/>
              <a:ext cx="503280" cy="64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561" name="Google Shape;565;p 16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562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3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jednostki.html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4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65" name="" descr=""/>
          <p:cNvPicPr/>
          <p:nvPr/>
        </p:nvPicPr>
        <p:blipFill>
          <a:blip r:embed="rId1"/>
          <a:stretch/>
        </p:blipFill>
        <p:spPr>
          <a:xfrm>
            <a:off x="1800000" y="1245240"/>
            <a:ext cx="5483160" cy="3072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86672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Jednostki Viewport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VW, VH, VMIN, VMAX</a:t>
            </a: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67" name="Google Shape;563;p 17"/>
          <p:cNvGrpSpPr/>
          <p:nvPr/>
        </p:nvGrpSpPr>
        <p:grpSpPr>
          <a:xfrm>
            <a:off x="1084680" y="1168920"/>
            <a:ext cx="503280" cy="3427920"/>
            <a:chOff x="1084680" y="1168920"/>
            <a:chExt cx="503280" cy="3427920"/>
          </a:xfrm>
        </p:grpSpPr>
        <p:sp>
          <p:nvSpPr>
            <p:cNvPr id="568" name="Google Shape;564;p 17"/>
            <p:cNvSpPr/>
            <p:nvPr/>
          </p:nvSpPr>
          <p:spPr>
            <a:xfrm>
              <a:off x="1084680" y="3954600"/>
              <a:ext cx="503280" cy="64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569" name="Google Shape;565;p 17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570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jednostki.html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2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73" name="" descr=""/>
          <p:cNvPicPr/>
          <p:nvPr/>
        </p:nvPicPr>
        <p:blipFill>
          <a:blip r:embed="rId1"/>
          <a:stretch/>
        </p:blipFill>
        <p:spPr>
          <a:xfrm>
            <a:off x="1574280" y="1459440"/>
            <a:ext cx="6703920" cy="2138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86672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Jednostki Viewport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VW, VH, VMIN, VMAX</a:t>
            </a: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75" name="Google Shape;563;p 18"/>
          <p:cNvGrpSpPr/>
          <p:nvPr/>
        </p:nvGrpSpPr>
        <p:grpSpPr>
          <a:xfrm>
            <a:off x="1084680" y="1168920"/>
            <a:ext cx="503280" cy="3427920"/>
            <a:chOff x="1084680" y="1168920"/>
            <a:chExt cx="503280" cy="3427920"/>
          </a:xfrm>
        </p:grpSpPr>
        <p:sp>
          <p:nvSpPr>
            <p:cNvPr id="576" name="Google Shape;564;p 18"/>
            <p:cNvSpPr/>
            <p:nvPr/>
          </p:nvSpPr>
          <p:spPr>
            <a:xfrm>
              <a:off x="1084680" y="3954600"/>
              <a:ext cx="503280" cy="64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577" name="Google Shape;565;p 18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578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jednostki.html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80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81" name="" descr=""/>
          <p:cNvPicPr/>
          <p:nvPr/>
        </p:nvPicPr>
        <p:blipFill>
          <a:blip r:embed="rId1"/>
          <a:stretch/>
        </p:blipFill>
        <p:spPr>
          <a:xfrm>
            <a:off x="1440000" y="1260000"/>
            <a:ext cx="7558200" cy="2778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1131480" y="720000"/>
            <a:ext cx="7866720" cy="8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Nowe jednostki </a:t>
            </a:r>
            <a:br>
              <a:rPr sz="2800"/>
            </a:br>
            <a:r>
              <a:rPr b="0" lang="en" sz="2800" strike="noStrike" u="none" cap="all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svh, lvh, dvh oraz svw, lvw, dvw</a:t>
            </a: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83" name="Google Shape;563;p 19"/>
          <p:cNvGrpSpPr/>
          <p:nvPr/>
        </p:nvGrpSpPr>
        <p:grpSpPr>
          <a:xfrm>
            <a:off x="1084680" y="1620000"/>
            <a:ext cx="503280" cy="3058560"/>
            <a:chOff x="1084680" y="1620000"/>
            <a:chExt cx="503280" cy="3058560"/>
          </a:xfrm>
        </p:grpSpPr>
        <p:sp>
          <p:nvSpPr>
            <p:cNvPr id="584" name="Google Shape;564;p 19"/>
            <p:cNvSpPr/>
            <p:nvPr/>
          </p:nvSpPr>
          <p:spPr>
            <a:xfrm>
              <a:off x="1084680" y="4038840"/>
              <a:ext cx="50328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585" name="Google Shape;565;p 19"/>
            <p:cNvCxnSpPr/>
            <p:nvPr/>
          </p:nvCxnSpPr>
          <p:spPr>
            <a:xfrm>
              <a:off x="1337400" y="1620000"/>
              <a:ext cx="2880" cy="240552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586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jednostki.html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88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89" name="PlaceHolder 53"/>
          <p:cNvSpPr/>
          <p:nvPr/>
        </p:nvSpPr>
        <p:spPr>
          <a:xfrm>
            <a:off x="1440360" y="1620000"/>
            <a:ext cx="696672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cccccc"/>
                </a:solidFill>
                <a:effectLst/>
                <a:uFillTx/>
                <a:latin typeface="Arial"/>
                <a:ea typeface="Arial"/>
              </a:rPr>
              <a:t>Czy możemy je stosować?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1131480" y="720000"/>
            <a:ext cx="7866720" cy="8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Nowe jednostki </a:t>
            </a:r>
            <a:br>
              <a:rPr sz="2800"/>
            </a:br>
            <a:r>
              <a:rPr b="0" lang="en" sz="2800" strike="noStrike" u="none" cap="all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svh, lvh, dvh oraz svw, lvw, dvw</a:t>
            </a: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91" name="Google Shape;563;p 20"/>
          <p:cNvGrpSpPr/>
          <p:nvPr/>
        </p:nvGrpSpPr>
        <p:grpSpPr>
          <a:xfrm>
            <a:off x="1084680" y="1620000"/>
            <a:ext cx="503280" cy="3058560"/>
            <a:chOff x="1084680" y="1620000"/>
            <a:chExt cx="503280" cy="3058560"/>
          </a:xfrm>
        </p:grpSpPr>
        <p:sp>
          <p:nvSpPr>
            <p:cNvPr id="592" name="Google Shape;564;p 20"/>
            <p:cNvSpPr/>
            <p:nvPr/>
          </p:nvSpPr>
          <p:spPr>
            <a:xfrm>
              <a:off x="1084680" y="4038840"/>
              <a:ext cx="50328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593" name="Google Shape;565;p 20"/>
            <p:cNvCxnSpPr/>
            <p:nvPr/>
          </p:nvCxnSpPr>
          <p:spPr>
            <a:xfrm>
              <a:off x="1337400" y="1620000"/>
              <a:ext cx="2880" cy="240552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594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jednostki.html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6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7" name="PlaceHolder 58"/>
          <p:cNvSpPr/>
          <p:nvPr/>
        </p:nvSpPr>
        <p:spPr>
          <a:xfrm>
            <a:off x="1440000" y="1620000"/>
            <a:ext cx="696672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2000" strike="noStrike" u="none">
                <a:solidFill>
                  <a:srgbClr val="cccccc"/>
                </a:solidFill>
                <a:effectLst/>
                <a:uFillTx/>
                <a:latin typeface="Arial"/>
                <a:ea typeface="Arial"/>
              </a:rPr>
              <a:t>Czy możemy je stosować?</a:t>
            </a:r>
            <a:endParaRPr b="0" lang="pl-PL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8" name="PlaceHolder 59"/>
          <p:cNvSpPr/>
          <p:nvPr/>
        </p:nvSpPr>
        <p:spPr>
          <a:xfrm>
            <a:off x="1800000" y="2520000"/>
            <a:ext cx="6606720" cy="151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pl-PL" sz="4200" strike="noStrike" u="none">
                <a:solidFill>
                  <a:srgbClr val="ffffff"/>
                </a:solidFill>
                <a:effectLst/>
                <a:uFillTx/>
                <a:latin typeface="Courier New"/>
                <a:ea typeface="Arial"/>
              </a:rPr>
              <a:t>https://caniuse.com</a:t>
            </a:r>
            <a:endParaRPr b="0" lang="pl-PL" sz="4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1131480" y="720000"/>
            <a:ext cx="7866720" cy="8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Dlaczego elastyczne jednostki są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podstawą responsywności</a:t>
            </a: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00" name="Google Shape;563;p 23"/>
          <p:cNvGrpSpPr/>
          <p:nvPr/>
        </p:nvGrpSpPr>
        <p:grpSpPr>
          <a:xfrm>
            <a:off x="1084680" y="1620000"/>
            <a:ext cx="503280" cy="3058560"/>
            <a:chOff x="1084680" y="1620000"/>
            <a:chExt cx="503280" cy="3058560"/>
          </a:xfrm>
        </p:grpSpPr>
        <p:sp>
          <p:nvSpPr>
            <p:cNvPr id="601" name="Google Shape;564;p 23"/>
            <p:cNvSpPr/>
            <p:nvPr/>
          </p:nvSpPr>
          <p:spPr>
            <a:xfrm>
              <a:off x="1084680" y="4038840"/>
              <a:ext cx="50328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602" name="Google Shape;565;p 23"/>
            <p:cNvCxnSpPr/>
            <p:nvPr/>
          </p:nvCxnSpPr>
          <p:spPr>
            <a:xfrm>
              <a:off x="1337400" y="1620000"/>
              <a:ext cx="2880" cy="240552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603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4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jednostki.html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5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06" name="" descr=""/>
          <p:cNvPicPr/>
          <p:nvPr/>
        </p:nvPicPr>
        <p:blipFill>
          <a:blip r:embed="rId1"/>
          <a:stretch/>
        </p:blipFill>
        <p:spPr>
          <a:xfrm>
            <a:off x="1469880" y="1719000"/>
            <a:ext cx="7528680" cy="2419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1131480" y="720000"/>
            <a:ext cx="7866720" cy="8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Dlaczego elastyczne jednostki są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podstawą responsywności</a:t>
            </a: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08" name="Google Shape;563;p 24"/>
          <p:cNvGrpSpPr/>
          <p:nvPr/>
        </p:nvGrpSpPr>
        <p:grpSpPr>
          <a:xfrm>
            <a:off x="1084680" y="1620000"/>
            <a:ext cx="503280" cy="3058560"/>
            <a:chOff x="1084680" y="1620000"/>
            <a:chExt cx="503280" cy="3058560"/>
          </a:xfrm>
        </p:grpSpPr>
        <p:sp>
          <p:nvSpPr>
            <p:cNvPr id="609" name="Google Shape;564;p 24"/>
            <p:cNvSpPr/>
            <p:nvPr/>
          </p:nvSpPr>
          <p:spPr>
            <a:xfrm>
              <a:off x="1084680" y="4038840"/>
              <a:ext cx="50328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610" name="Google Shape;565;p 24"/>
            <p:cNvCxnSpPr/>
            <p:nvPr/>
          </p:nvCxnSpPr>
          <p:spPr>
            <a:xfrm>
              <a:off x="1337400" y="1620000"/>
              <a:ext cx="2880" cy="240552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611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2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jednostki.html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3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14" name="" descr=""/>
          <p:cNvPicPr/>
          <p:nvPr/>
        </p:nvPicPr>
        <p:blipFill>
          <a:blip r:embed="rId1"/>
          <a:stretch/>
        </p:blipFill>
        <p:spPr>
          <a:xfrm>
            <a:off x="1620000" y="1677960"/>
            <a:ext cx="7519320" cy="2276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1143360" y="582840"/>
            <a:ext cx="7287840" cy="53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Normalize czy Reset </a:t>
            </a:r>
            <a:r>
              <a:rPr b="0" lang="en" sz="2800" strike="noStrike" u="none">
                <a:solidFill>
                  <a:schemeClr val="accent2"/>
                </a:solidFill>
                <a:effectLst/>
                <a:uFillTx/>
                <a:latin typeface="Fira Code"/>
                <a:ea typeface="Fira Code"/>
              </a:rPr>
              <a:t>CSS?</a:t>
            </a: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62" name="Google Shape;490;p 2"/>
          <p:cNvGrpSpPr/>
          <p:nvPr/>
        </p:nvGrpSpPr>
        <p:grpSpPr>
          <a:xfrm>
            <a:off x="1084680" y="1168920"/>
            <a:ext cx="503280" cy="3397680"/>
            <a:chOff x="1084680" y="1168920"/>
            <a:chExt cx="503280" cy="3397680"/>
          </a:xfrm>
        </p:grpSpPr>
        <p:sp>
          <p:nvSpPr>
            <p:cNvPr id="463" name="Google Shape;491;p 2"/>
            <p:cNvSpPr/>
            <p:nvPr/>
          </p:nvSpPr>
          <p:spPr>
            <a:xfrm>
              <a:off x="1084680" y="3954600"/>
              <a:ext cx="503280" cy="612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28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2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464" name="Google Shape;492;p 2"/>
            <p:cNvCxnSpPr/>
            <p:nvPr/>
          </p:nvCxnSpPr>
          <p:spPr>
            <a:xfrm>
              <a:off x="1337400" y="1168920"/>
              <a:ext cx="2880" cy="276732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465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reset.html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68" name="" descr=""/>
          <p:cNvPicPr/>
          <p:nvPr/>
        </p:nvPicPr>
        <p:blipFill>
          <a:blip r:embed="rId1"/>
          <a:stretch/>
        </p:blipFill>
        <p:spPr>
          <a:xfrm>
            <a:off x="1479240" y="1620000"/>
            <a:ext cx="7338960" cy="1877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title"/>
          </p:nvPr>
        </p:nvSpPr>
        <p:spPr>
          <a:xfrm>
            <a:off x="1131480" y="720000"/>
            <a:ext cx="7866720" cy="8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Dlaczego elastyczne jednostki są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podstawą responsywności</a:t>
            </a: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16" name="Google Shape;563;p 25"/>
          <p:cNvGrpSpPr/>
          <p:nvPr/>
        </p:nvGrpSpPr>
        <p:grpSpPr>
          <a:xfrm>
            <a:off x="1084680" y="1620000"/>
            <a:ext cx="503280" cy="3058560"/>
            <a:chOff x="1084680" y="1620000"/>
            <a:chExt cx="503280" cy="3058560"/>
          </a:xfrm>
        </p:grpSpPr>
        <p:sp>
          <p:nvSpPr>
            <p:cNvPr id="617" name="Google Shape;564;p 25"/>
            <p:cNvSpPr/>
            <p:nvPr/>
          </p:nvSpPr>
          <p:spPr>
            <a:xfrm>
              <a:off x="1084680" y="4038840"/>
              <a:ext cx="50328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618" name="Google Shape;565;p 25"/>
            <p:cNvCxnSpPr/>
            <p:nvPr/>
          </p:nvCxnSpPr>
          <p:spPr>
            <a:xfrm>
              <a:off x="1337400" y="1620000"/>
              <a:ext cx="2880" cy="240552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619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jednostki.html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1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22" name="" descr=""/>
          <p:cNvPicPr/>
          <p:nvPr/>
        </p:nvPicPr>
        <p:blipFill>
          <a:blip r:embed="rId1"/>
          <a:stretch/>
        </p:blipFill>
        <p:spPr>
          <a:xfrm>
            <a:off x="1620000" y="2079360"/>
            <a:ext cx="7278120" cy="1339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Co to są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Media Queries?</a:t>
            </a: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24" name="Google Shape;563;p 1"/>
          <p:cNvGrpSpPr/>
          <p:nvPr/>
        </p:nvGrpSpPr>
        <p:grpSpPr>
          <a:xfrm>
            <a:off x="1084680" y="1168920"/>
            <a:ext cx="503280" cy="3427560"/>
            <a:chOff x="1084680" y="1168920"/>
            <a:chExt cx="503280" cy="3427560"/>
          </a:xfrm>
        </p:grpSpPr>
        <p:sp>
          <p:nvSpPr>
            <p:cNvPr id="625" name="Google Shape;564;p 1"/>
            <p:cNvSpPr/>
            <p:nvPr/>
          </p:nvSpPr>
          <p:spPr>
            <a:xfrm>
              <a:off x="1084680" y="3954600"/>
              <a:ext cx="503280" cy="641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626" name="Google Shape;565;p 1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627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8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media-queries.html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9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30" name="" descr=""/>
          <p:cNvPicPr/>
          <p:nvPr/>
        </p:nvPicPr>
        <p:blipFill>
          <a:blip r:embed="rId1"/>
          <a:stretch/>
        </p:blipFill>
        <p:spPr>
          <a:xfrm>
            <a:off x="1338480" y="1260000"/>
            <a:ext cx="7523280" cy="287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Ćwiczenie Praktyczne </a:t>
            </a:r>
            <a:r>
              <a:rPr b="0" lang="en" sz="2800" strike="noStrike" u="none">
                <a:solidFill>
                  <a:schemeClr val="accent2"/>
                </a:solidFill>
                <a:effectLst/>
                <a:uFillTx/>
                <a:latin typeface="Fira Code"/>
                <a:ea typeface="Fira Code"/>
              </a:rPr>
              <a:t>2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32" name="Google Shape;563;p 14"/>
          <p:cNvGrpSpPr/>
          <p:nvPr/>
        </p:nvGrpSpPr>
        <p:grpSpPr>
          <a:xfrm>
            <a:off x="1084680" y="1168920"/>
            <a:ext cx="503280" cy="3427920"/>
            <a:chOff x="1084680" y="1168920"/>
            <a:chExt cx="503280" cy="3427920"/>
          </a:xfrm>
        </p:grpSpPr>
        <p:sp>
          <p:nvSpPr>
            <p:cNvPr id="633" name="Google Shape;564;p 14"/>
            <p:cNvSpPr/>
            <p:nvPr/>
          </p:nvSpPr>
          <p:spPr>
            <a:xfrm>
              <a:off x="1084680" y="3954600"/>
              <a:ext cx="503280" cy="64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634" name="Google Shape;565;p 14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635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6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cwiczenie-2.html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7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8" name=""/>
          <p:cNvSpPr/>
          <p:nvPr/>
        </p:nvSpPr>
        <p:spPr>
          <a:xfrm>
            <a:off x="1525680" y="1620000"/>
            <a:ext cx="7292520" cy="10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l-PL" sz="2200" strike="noStrike" u="none">
                <a:solidFill>
                  <a:srgbClr val="ffffff"/>
                </a:solidFill>
                <a:effectLst/>
                <a:uFillTx/>
                <a:latin typeface="Courier New"/>
                <a:ea typeface="Arial"/>
              </a:rPr>
              <a:t>https://netseven.dev/zstio/resp/</a:t>
            </a:r>
            <a:r>
              <a:rPr b="1" lang="pl-PL" sz="2200" strike="noStrike" u="none">
                <a:solidFill>
                  <a:srgbClr val="a5cf27"/>
                </a:solidFill>
                <a:effectLst/>
                <a:uFillTx/>
                <a:latin typeface="Courier New"/>
                <a:ea typeface="Arial"/>
              </a:rPr>
              <a:t>index.txt</a:t>
            </a:r>
            <a:endParaRPr b="0" lang="pl-PL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l-PL" sz="2200" strike="noStrike" u="none">
                <a:solidFill>
                  <a:srgbClr val="ffffff"/>
                </a:solidFill>
                <a:effectLst/>
                <a:uFillTx/>
                <a:latin typeface="Courier New"/>
                <a:ea typeface="Arial"/>
              </a:rPr>
              <a:t>https://netseven.dev/zstio/resp/</a:t>
            </a:r>
            <a:r>
              <a:rPr b="1" lang="pl-PL" sz="2200" strike="noStrike" u="none">
                <a:solidFill>
                  <a:srgbClr val="a5cf27"/>
                </a:solidFill>
                <a:effectLst/>
                <a:uFillTx/>
                <a:latin typeface="Courier New"/>
                <a:ea typeface="Arial"/>
              </a:rPr>
              <a:t>style.txt</a:t>
            </a:r>
            <a:endParaRPr b="0" lang="pl-PL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Ćwiczenie Praktyczne </a:t>
            </a:r>
            <a:r>
              <a:rPr b="0" lang="en" sz="2800" strike="noStrike" u="none">
                <a:solidFill>
                  <a:schemeClr val="accent2"/>
                </a:solidFill>
                <a:effectLst/>
                <a:uFillTx/>
                <a:latin typeface="Fira Code"/>
                <a:ea typeface="Fira Code"/>
              </a:rPr>
              <a:t>2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40" name="Google Shape;563;p 9"/>
          <p:cNvGrpSpPr/>
          <p:nvPr/>
        </p:nvGrpSpPr>
        <p:grpSpPr>
          <a:xfrm>
            <a:off x="1084680" y="1168920"/>
            <a:ext cx="503280" cy="3427920"/>
            <a:chOff x="1084680" y="1168920"/>
            <a:chExt cx="503280" cy="3427920"/>
          </a:xfrm>
        </p:grpSpPr>
        <p:sp>
          <p:nvSpPr>
            <p:cNvPr id="641" name="Google Shape;564;p 9"/>
            <p:cNvSpPr/>
            <p:nvPr/>
          </p:nvSpPr>
          <p:spPr>
            <a:xfrm>
              <a:off x="1084680" y="3954600"/>
              <a:ext cx="503280" cy="64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642" name="Google Shape;565;p 9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643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4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cwiczenie-2.html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5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46" name="" descr=""/>
          <p:cNvPicPr/>
          <p:nvPr/>
        </p:nvPicPr>
        <p:blipFill>
          <a:blip r:embed="rId1"/>
          <a:stretch/>
        </p:blipFill>
        <p:spPr>
          <a:xfrm>
            <a:off x="1800000" y="2808360"/>
            <a:ext cx="6298200" cy="1386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7" name=""/>
          <p:cNvSpPr/>
          <p:nvPr/>
        </p:nvSpPr>
        <p:spPr>
          <a:xfrm>
            <a:off x="1525680" y="1620000"/>
            <a:ext cx="7292520" cy="10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l-PL" sz="2200" strike="noStrike" u="none">
                <a:solidFill>
                  <a:srgbClr val="ffffff"/>
                </a:solidFill>
                <a:effectLst/>
                <a:uFillTx/>
                <a:latin typeface="Courier New"/>
                <a:ea typeface="Arial"/>
              </a:rPr>
              <a:t>https://netseven.dev/zstio/resp/</a:t>
            </a:r>
            <a:r>
              <a:rPr b="1" lang="pl-PL" sz="2200" strike="noStrike" u="none">
                <a:solidFill>
                  <a:srgbClr val="a5cf27"/>
                </a:solidFill>
                <a:effectLst/>
                <a:uFillTx/>
                <a:latin typeface="Courier New"/>
                <a:ea typeface="Arial"/>
              </a:rPr>
              <a:t>index.txt</a:t>
            </a:r>
            <a:endParaRPr b="0" lang="pl-PL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l-PL" sz="2200" strike="noStrike" u="none">
                <a:solidFill>
                  <a:srgbClr val="ffffff"/>
                </a:solidFill>
                <a:effectLst/>
                <a:uFillTx/>
                <a:latin typeface="Courier New"/>
                <a:ea typeface="Arial"/>
              </a:rPr>
              <a:t>https://netseven.dev/zstio/resp/</a:t>
            </a:r>
            <a:r>
              <a:rPr b="1" lang="pl-PL" sz="2200" strike="noStrike" u="none">
                <a:solidFill>
                  <a:srgbClr val="a5cf27"/>
                </a:solidFill>
                <a:effectLst/>
                <a:uFillTx/>
                <a:latin typeface="Courier New"/>
                <a:ea typeface="Arial"/>
              </a:rPr>
              <a:t>style.txt</a:t>
            </a:r>
            <a:endParaRPr b="0" lang="pl-PL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Ćwiczenie Praktyczne </a:t>
            </a:r>
            <a:r>
              <a:rPr b="0" lang="en" sz="2800" strike="noStrike" u="none">
                <a:solidFill>
                  <a:schemeClr val="accent2"/>
                </a:solidFill>
                <a:effectLst/>
                <a:uFillTx/>
                <a:latin typeface="Fira Code"/>
                <a:ea typeface="Fira Code"/>
              </a:rPr>
              <a:t>3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49" name="Google Shape;563;p 4"/>
          <p:cNvGrpSpPr/>
          <p:nvPr/>
        </p:nvGrpSpPr>
        <p:grpSpPr>
          <a:xfrm>
            <a:off x="1084680" y="1168920"/>
            <a:ext cx="503280" cy="3427920"/>
            <a:chOff x="1084680" y="1168920"/>
            <a:chExt cx="503280" cy="3427920"/>
          </a:xfrm>
        </p:grpSpPr>
        <p:sp>
          <p:nvSpPr>
            <p:cNvPr id="650" name="Google Shape;564;p 4"/>
            <p:cNvSpPr/>
            <p:nvPr/>
          </p:nvSpPr>
          <p:spPr>
            <a:xfrm>
              <a:off x="1084680" y="3954600"/>
              <a:ext cx="503280" cy="64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651" name="Google Shape;565;p 4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652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cwiczenie-3.html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4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55" name="" descr=""/>
          <p:cNvPicPr/>
          <p:nvPr/>
        </p:nvPicPr>
        <p:blipFill>
          <a:blip r:embed="rId1"/>
          <a:stretch/>
        </p:blipFill>
        <p:spPr>
          <a:xfrm>
            <a:off x="1405440" y="1550880"/>
            <a:ext cx="7412760" cy="2227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Mobile First vs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Desktop First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57" name="Google Shape;563;p 5"/>
          <p:cNvGrpSpPr/>
          <p:nvPr/>
        </p:nvGrpSpPr>
        <p:grpSpPr>
          <a:xfrm>
            <a:off x="1084680" y="1168920"/>
            <a:ext cx="503280" cy="3427920"/>
            <a:chOff x="1084680" y="1168920"/>
            <a:chExt cx="503280" cy="3427920"/>
          </a:xfrm>
        </p:grpSpPr>
        <p:sp>
          <p:nvSpPr>
            <p:cNvPr id="658" name="Google Shape;564;p 5"/>
            <p:cNvSpPr/>
            <p:nvPr/>
          </p:nvSpPr>
          <p:spPr>
            <a:xfrm>
              <a:off x="1084680" y="3954600"/>
              <a:ext cx="503280" cy="64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659" name="Google Shape;565;p 5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660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1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media-queries.html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2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63" name="" descr=""/>
          <p:cNvPicPr/>
          <p:nvPr/>
        </p:nvPicPr>
        <p:blipFill>
          <a:blip r:embed="rId1"/>
          <a:stretch/>
        </p:blipFill>
        <p:spPr>
          <a:xfrm>
            <a:off x="1633320" y="1800000"/>
            <a:ext cx="7004880" cy="1721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Mobile First vs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Desktop First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65" name="Google Shape;563;p 6"/>
          <p:cNvGrpSpPr/>
          <p:nvPr/>
        </p:nvGrpSpPr>
        <p:grpSpPr>
          <a:xfrm>
            <a:off x="1084680" y="1168920"/>
            <a:ext cx="503280" cy="3427920"/>
            <a:chOff x="1084680" y="1168920"/>
            <a:chExt cx="503280" cy="3427920"/>
          </a:xfrm>
        </p:grpSpPr>
        <p:sp>
          <p:nvSpPr>
            <p:cNvPr id="666" name="Google Shape;564;p 6"/>
            <p:cNvSpPr/>
            <p:nvPr/>
          </p:nvSpPr>
          <p:spPr>
            <a:xfrm>
              <a:off x="1084680" y="3954600"/>
              <a:ext cx="503280" cy="64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667" name="Google Shape;565;p 6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668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9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media-queries.html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0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71" name="" descr=""/>
          <p:cNvPicPr/>
          <p:nvPr/>
        </p:nvPicPr>
        <p:blipFill>
          <a:blip r:embed="rId1"/>
          <a:stretch/>
        </p:blipFill>
        <p:spPr>
          <a:xfrm>
            <a:off x="2520000" y="1260000"/>
            <a:ext cx="4871880" cy="3160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Mobile First vs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Desktop First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73" name="Google Shape;563;p 7"/>
          <p:cNvGrpSpPr/>
          <p:nvPr/>
        </p:nvGrpSpPr>
        <p:grpSpPr>
          <a:xfrm>
            <a:off x="1084680" y="1168920"/>
            <a:ext cx="503280" cy="3427920"/>
            <a:chOff x="1084680" y="1168920"/>
            <a:chExt cx="503280" cy="3427920"/>
          </a:xfrm>
        </p:grpSpPr>
        <p:sp>
          <p:nvSpPr>
            <p:cNvPr id="674" name="Google Shape;564;p 7"/>
            <p:cNvSpPr/>
            <p:nvPr/>
          </p:nvSpPr>
          <p:spPr>
            <a:xfrm>
              <a:off x="1084680" y="3954600"/>
              <a:ext cx="503280" cy="64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675" name="Google Shape;565;p 7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676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7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media-queries.html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8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79" name="" descr=""/>
          <p:cNvPicPr/>
          <p:nvPr/>
        </p:nvPicPr>
        <p:blipFill>
          <a:blip r:embed="rId1"/>
          <a:stretch/>
        </p:blipFill>
        <p:spPr>
          <a:xfrm>
            <a:off x="1620000" y="1800000"/>
            <a:ext cx="7030080" cy="179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Mobile First vs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Desktop First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81" name="Google Shape;563;p 8"/>
          <p:cNvGrpSpPr/>
          <p:nvPr/>
        </p:nvGrpSpPr>
        <p:grpSpPr>
          <a:xfrm>
            <a:off x="1084680" y="1168920"/>
            <a:ext cx="503280" cy="3427920"/>
            <a:chOff x="1084680" y="1168920"/>
            <a:chExt cx="503280" cy="3427920"/>
          </a:xfrm>
        </p:grpSpPr>
        <p:sp>
          <p:nvSpPr>
            <p:cNvPr id="682" name="Google Shape;564;p 8"/>
            <p:cNvSpPr/>
            <p:nvPr/>
          </p:nvSpPr>
          <p:spPr>
            <a:xfrm>
              <a:off x="1084680" y="3954600"/>
              <a:ext cx="503280" cy="64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683" name="Google Shape;565;p 8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684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5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media-queries.html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6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87" name="" descr=""/>
          <p:cNvPicPr/>
          <p:nvPr/>
        </p:nvPicPr>
        <p:blipFill>
          <a:blip r:embed="rId1"/>
          <a:stretch/>
        </p:blipFill>
        <p:spPr>
          <a:xfrm>
            <a:off x="2444760" y="1157400"/>
            <a:ext cx="5113440" cy="3340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Wybór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 Breakpoints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89" name="Google Shape;563;p 10"/>
          <p:cNvGrpSpPr/>
          <p:nvPr/>
        </p:nvGrpSpPr>
        <p:grpSpPr>
          <a:xfrm>
            <a:off x="1084680" y="1168920"/>
            <a:ext cx="503280" cy="3427560"/>
            <a:chOff x="1084680" y="1168920"/>
            <a:chExt cx="503280" cy="3427560"/>
          </a:xfrm>
        </p:grpSpPr>
        <p:sp>
          <p:nvSpPr>
            <p:cNvPr id="690" name="Google Shape;564;p 10"/>
            <p:cNvSpPr/>
            <p:nvPr/>
          </p:nvSpPr>
          <p:spPr>
            <a:xfrm>
              <a:off x="1084680" y="3954600"/>
              <a:ext cx="503280" cy="641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691" name="Google Shape;565;p 10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692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3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breakpoints.html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4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95" name="" descr=""/>
          <p:cNvPicPr/>
          <p:nvPr/>
        </p:nvPicPr>
        <p:blipFill>
          <a:blip r:embed="rId1"/>
          <a:stretch/>
        </p:blipFill>
        <p:spPr>
          <a:xfrm>
            <a:off x="1620000" y="1440000"/>
            <a:ext cx="7198560" cy="2404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1143360" y="582840"/>
            <a:ext cx="7287840" cy="53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Normalize czy Reset </a:t>
            </a:r>
            <a:r>
              <a:rPr b="0" lang="en" sz="2800" strike="noStrike" u="none">
                <a:solidFill>
                  <a:schemeClr val="accent2"/>
                </a:solidFill>
                <a:effectLst/>
                <a:uFillTx/>
                <a:latin typeface="Fira Code"/>
                <a:ea typeface="Fira Code"/>
              </a:rPr>
              <a:t>CSS?</a:t>
            </a: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70" name="Google Shape;490;p 12"/>
          <p:cNvGrpSpPr/>
          <p:nvPr/>
        </p:nvGrpSpPr>
        <p:grpSpPr>
          <a:xfrm>
            <a:off x="1084680" y="1168920"/>
            <a:ext cx="503280" cy="3397680"/>
            <a:chOff x="1084680" y="1168920"/>
            <a:chExt cx="503280" cy="3397680"/>
          </a:xfrm>
        </p:grpSpPr>
        <p:sp>
          <p:nvSpPr>
            <p:cNvPr id="471" name="Google Shape;491;p 12"/>
            <p:cNvSpPr/>
            <p:nvPr/>
          </p:nvSpPr>
          <p:spPr>
            <a:xfrm>
              <a:off x="1084680" y="3954600"/>
              <a:ext cx="503280" cy="612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28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2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472" name="Google Shape;492;p 12"/>
            <p:cNvCxnSpPr/>
            <p:nvPr/>
          </p:nvCxnSpPr>
          <p:spPr>
            <a:xfrm>
              <a:off x="1337400" y="1168920"/>
              <a:ext cx="2880" cy="276732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473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normalize.html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76" name="" descr=""/>
          <p:cNvPicPr/>
          <p:nvPr/>
        </p:nvPicPr>
        <p:blipFill>
          <a:blip r:embed="rId1"/>
          <a:stretch/>
        </p:blipFill>
        <p:spPr>
          <a:xfrm>
            <a:off x="1620000" y="1620000"/>
            <a:ext cx="7338960" cy="1851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Zaawansowane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Media Queries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97" name="Google Shape;563;p 12"/>
          <p:cNvGrpSpPr/>
          <p:nvPr/>
        </p:nvGrpSpPr>
        <p:grpSpPr>
          <a:xfrm>
            <a:off x="1084680" y="1168920"/>
            <a:ext cx="503280" cy="3427560"/>
            <a:chOff x="1084680" y="1168920"/>
            <a:chExt cx="503280" cy="3427560"/>
          </a:xfrm>
        </p:grpSpPr>
        <p:sp>
          <p:nvSpPr>
            <p:cNvPr id="698" name="Google Shape;564;p 12"/>
            <p:cNvSpPr/>
            <p:nvPr/>
          </p:nvSpPr>
          <p:spPr>
            <a:xfrm>
              <a:off x="1084680" y="3954600"/>
              <a:ext cx="503280" cy="641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699" name="Google Shape;565;p 12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700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breakpoints.html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2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03" name="" descr=""/>
          <p:cNvPicPr/>
          <p:nvPr/>
        </p:nvPicPr>
        <p:blipFill>
          <a:blip r:embed="rId1"/>
          <a:stretch/>
        </p:blipFill>
        <p:spPr>
          <a:xfrm>
            <a:off x="1980000" y="1260000"/>
            <a:ext cx="6478560" cy="2885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Zaawansowane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Media Queries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05" name="Google Shape;563;p 21"/>
          <p:cNvGrpSpPr/>
          <p:nvPr/>
        </p:nvGrpSpPr>
        <p:grpSpPr>
          <a:xfrm>
            <a:off x="1084680" y="1168920"/>
            <a:ext cx="503280" cy="3427560"/>
            <a:chOff x="1084680" y="1168920"/>
            <a:chExt cx="503280" cy="3427560"/>
          </a:xfrm>
        </p:grpSpPr>
        <p:sp>
          <p:nvSpPr>
            <p:cNvPr id="706" name="Google Shape;564;p 21"/>
            <p:cNvSpPr/>
            <p:nvPr/>
          </p:nvSpPr>
          <p:spPr>
            <a:xfrm>
              <a:off x="1084680" y="3954600"/>
              <a:ext cx="503280" cy="641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707" name="Google Shape;565;p 21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708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9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breakpoints.html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0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11" name="" descr=""/>
          <p:cNvPicPr/>
          <p:nvPr/>
        </p:nvPicPr>
        <p:blipFill>
          <a:blip r:embed="rId1"/>
          <a:stretch/>
        </p:blipFill>
        <p:spPr>
          <a:xfrm>
            <a:off x="1620000" y="1440000"/>
            <a:ext cx="7339320" cy="2554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Ćwiczenie Praktyczne </a:t>
            </a:r>
            <a:r>
              <a:rPr b="0" lang="en" sz="2800" strike="noStrike" u="none">
                <a:solidFill>
                  <a:schemeClr val="accent2"/>
                </a:solidFill>
                <a:effectLst/>
                <a:uFillTx/>
                <a:latin typeface="Fira Code"/>
                <a:ea typeface="Fira Code"/>
              </a:rPr>
              <a:t>4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13" name="Google Shape;563;p 22"/>
          <p:cNvGrpSpPr/>
          <p:nvPr/>
        </p:nvGrpSpPr>
        <p:grpSpPr>
          <a:xfrm>
            <a:off x="1084680" y="1168920"/>
            <a:ext cx="503280" cy="3427560"/>
            <a:chOff x="1084680" y="1168920"/>
            <a:chExt cx="503280" cy="3427560"/>
          </a:xfrm>
        </p:grpSpPr>
        <p:sp>
          <p:nvSpPr>
            <p:cNvPr id="714" name="Google Shape;564;p 22"/>
            <p:cNvSpPr/>
            <p:nvPr/>
          </p:nvSpPr>
          <p:spPr>
            <a:xfrm>
              <a:off x="1084680" y="3954600"/>
              <a:ext cx="503280" cy="641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715" name="Google Shape;565;p 22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716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7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cwiczenie-4.html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8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19" name="" descr=""/>
          <p:cNvPicPr/>
          <p:nvPr/>
        </p:nvPicPr>
        <p:blipFill>
          <a:blip r:embed="rId1"/>
          <a:stretch/>
        </p:blipFill>
        <p:spPr>
          <a:xfrm>
            <a:off x="1800000" y="1186200"/>
            <a:ext cx="6118560" cy="3161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" descr=""/>
          <p:cNvPicPr/>
          <p:nvPr/>
        </p:nvPicPr>
        <p:blipFill>
          <a:blip r:embed="rId1"/>
          <a:stretch/>
        </p:blipFill>
        <p:spPr>
          <a:xfrm>
            <a:off x="-250560" y="-103680"/>
            <a:ext cx="10131840" cy="5322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Wprowadzenie do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Flexbox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22" name="Google Shape;563;p 27"/>
          <p:cNvGrpSpPr/>
          <p:nvPr/>
        </p:nvGrpSpPr>
        <p:grpSpPr>
          <a:xfrm>
            <a:off x="1084680" y="1168920"/>
            <a:ext cx="503280" cy="3427560"/>
            <a:chOff x="1084680" y="1168920"/>
            <a:chExt cx="503280" cy="3427560"/>
          </a:xfrm>
        </p:grpSpPr>
        <p:sp>
          <p:nvSpPr>
            <p:cNvPr id="723" name="Google Shape;564;p 27"/>
            <p:cNvSpPr/>
            <p:nvPr/>
          </p:nvSpPr>
          <p:spPr>
            <a:xfrm>
              <a:off x="1084680" y="3954600"/>
              <a:ext cx="503280" cy="641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724" name="Google Shape;565;p 27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725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flexbox.html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7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28" name="" descr=""/>
          <p:cNvPicPr/>
          <p:nvPr/>
        </p:nvPicPr>
        <p:blipFill>
          <a:blip r:embed="rId1"/>
          <a:stretch/>
        </p:blipFill>
        <p:spPr>
          <a:xfrm>
            <a:off x="1488600" y="1620000"/>
            <a:ext cx="7410240" cy="2158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Flexbox – display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30" name="Google Shape;563;p 29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731" name="Google Shape;564;p 29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732" name="Google Shape;565;p 29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733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flexbox.html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5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36" name="" descr=""/>
          <p:cNvPicPr/>
          <p:nvPr/>
        </p:nvPicPr>
        <p:blipFill>
          <a:blip r:embed="rId1"/>
          <a:stretch/>
        </p:blipFill>
        <p:spPr>
          <a:xfrm>
            <a:off x="1523880" y="1794960"/>
            <a:ext cx="7475040" cy="1983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Flexbox – flex-direction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38" name="Google Shape;563;p 28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739" name="Google Shape;564;p 28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740" name="Google Shape;565;p 28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741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2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flexbox.html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3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44" name="" descr=""/>
          <p:cNvPicPr/>
          <p:nvPr/>
        </p:nvPicPr>
        <p:blipFill>
          <a:blip r:embed="rId1"/>
          <a:stretch/>
        </p:blipFill>
        <p:spPr>
          <a:xfrm>
            <a:off x="1440000" y="1440000"/>
            <a:ext cx="7542360" cy="2338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Flexbox – flex-wrap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46" name="Google Shape;563;p 30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747" name="Google Shape;564;p 30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748" name="Google Shape;565;p 30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749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0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flexbox.html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1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52" name="" descr=""/>
          <p:cNvPicPr/>
          <p:nvPr/>
        </p:nvPicPr>
        <p:blipFill>
          <a:blip r:embed="rId1"/>
          <a:stretch/>
        </p:blipFill>
        <p:spPr>
          <a:xfrm>
            <a:off x="1653120" y="1440000"/>
            <a:ext cx="6989400" cy="2518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Flexbox – justify-content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54" name="Google Shape;563;p 31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755" name="Google Shape;564;p 31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756" name="Google Shape;565;p 31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757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flexbox.html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60" name="" descr=""/>
          <p:cNvPicPr/>
          <p:nvPr/>
        </p:nvPicPr>
        <p:blipFill>
          <a:blip r:embed="rId1"/>
          <a:stretch/>
        </p:blipFill>
        <p:spPr>
          <a:xfrm>
            <a:off x="1800000" y="1404360"/>
            <a:ext cx="6784200" cy="2914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Flexbox – align-items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62" name="Google Shape;563;p 32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763" name="Google Shape;564;p 32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764" name="Google Shape;565;p 32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765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6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flexbox.html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7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68" name="" descr=""/>
          <p:cNvPicPr/>
          <p:nvPr/>
        </p:nvPicPr>
        <p:blipFill>
          <a:blip r:embed="rId1"/>
          <a:stretch/>
        </p:blipFill>
        <p:spPr>
          <a:xfrm>
            <a:off x="1440000" y="1440000"/>
            <a:ext cx="7530480" cy="2419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1143360" y="582840"/>
            <a:ext cx="7287840" cy="53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Normalize czy Reset </a:t>
            </a:r>
            <a:r>
              <a:rPr b="0" lang="en" sz="2800" strike="noStrike" u="none">
                <a:solidFill>
                  <a:schemeClr val="accent2"/>
                </a:solidFill>
                <a:effectLst/>
                <a:uFillTx/>
                <a:latin typeface="Fira Code"/>
                <a:ea typeface="Fira Code"/>
              </a:rPr>
              <a:t>CSS - Różnice</a:t>
            </a: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78" name="Google Shape;490;p 13"/>
          <p:cNvGrpSpPr/>
          <p:nvPr/>
        </p:nvGrpSpPr>
        <p:grpSpPr>
          <a:xfrm>
            <a:off x="1084680" y="1168920"/>
            <a:ext cx="503280" cy="3397680"/>
            <a:chOff x="1084680" y="1168920"/>
            <a:chExt cx="503280" cy="3397680"/>
          </a:xfrm>
        </p:grpSpPr>
        <p:sp>
          <p:nvSpPr>
            <p:cNvPr id="479" name="Google Shape;491;p 13"/>
            <p:cNvSpPr/>
            <p:nvPr/>
          </p:nvSpPr>
          <p:spPr>
            <a:xfrm>
              <a:off x="1084680" y="3954600"/>
              <a:ext cx="503280" cy="612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28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2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480" name="Google Shape;492;p 13"/>
            <p:cNvCxnSpPr/>
            <p:nvPr/>
          </p:nvCxnSpPr>
          <p:spPr>
            <a:xfrm>
              <a:off x="1337400" y="1168920"/>
              <a:ext cx="2880" cy="276732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481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roznice.html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3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84" name="" descr=""/>
          <p:cNvPicPr/>
          <p:nvPr/>
        </p:nvPicPr>
        <p:blipFill>
          <a:blip r:embed="rId1"/>
          <a:stretch/>
        </p:blipFill>
        <p:spPr>
          <a:xfrm>
            <a:off x="1472040" y="1260000"/>
            <a:ext cx="7526160" cy="2764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Flexbox – align-content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70" name="Google Shape;563;p 33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771" name="Google Shape;564;p 33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772" name="Google Shape;565;p 33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773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4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flexbox.html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5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76" name="" descr=""/>
          <p:cNvPicPr/>
          <p:nvPr/>
        </p:nvPicPr>
        <p:blipFill>
          <a:blip r:embed="rId1"/>
          <a:stretch/>
        </p:blipFill>
        <p:spPr>
          <a:xfrm>
            <a:off x="1620000" y="1370160"/>
            <a:ext cx="7223400" cy="2588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Flexbox – flex-grow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78" name="Google Shape;563;p 34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779" name="Google Shape;564;p 34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780" name="Google Shape;565;p 34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781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2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flexbox.html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3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84" name="" descr=""/>
          <p:cNvPicPr/>
          <p:nvPr/>
        </p:nvPicPr>
        <p:blipFill>
          <a:blip r:embed="rId1"/>
          <a:stretch/>
        </p:blipFill>
        <p:spPr>
          <a:xfrm>
            <a:off x="1620000" y="1440000"/>
            <a:ext cx="7219800" cy="2591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Flexbox – flex-shrink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86" name="Google Shape;563;p 35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787" name="Google Shape;564;p 35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788" name="Google Shape;565;p 35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789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0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flexbox.html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1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92" name="" descr=""/>
          <p:cNvPicPr/>
          <p:nvPr/>
        </p:nvPicPr>
        <p:blipFill>
          <a:blip r:embed="rId1"/>
          <a:stretch/>
        </p:blipFill>
        <p:spPr>
          <a:xfrm>
            <a:off x="1473120" y="1328040"/>
            <a:ext cx="7498800" cy="2630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Flexbox – flex-basis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94" name="Google Shape;563;p 36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795" name="Google Shape;564;p 36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796" name="Google Shape;565;p 36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797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8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flexbox.html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9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00" name="" descr=""/>
          <p:cNvPicPr/>
          <p:nvPr/>
        </p:nvPicPr>
        <p:blipFill>
          <a:blip r:embed="rId1"/>
          <a:stretch/>
        </p:blipFill>
        <p:spPr>
          <a:xfrm>
            <a:off x="1440000" y="1414080"/>
            <a:ext cx="7378920" cy="2544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Flexbox – flex (skrót)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02" name="Google Shape;563;p 37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803" name="Google Shape;564;p 37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804" name="Google Shape;565;p 37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805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flexbox.html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7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08" name="" descr=""/>
          <p:cNvPicPr/>
          <p:nvPr/>
        </p:nvPicPr>
        <p:blipFill>
          <a:blip r:embed="rId1"/>
          <a:stretch/>
        </p:blipFill>
        <p:spPr>
          <a:xfrm>
            <a:off x="1620000" y="1260000"/>
            <a:ext cx="7198920" cy="2773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Flexbox – align-self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10" name="Google Shape;563;p 39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811" name="Google Shape;564;p 39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812" name="Google Shape;565;p 39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813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flexbox.html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5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16" name="" descr=""/>
          <p:cNvPicPr/>
          <p:nvPr/>
        </p:nvPicPr>
        <p:blipFill>
          <a:blip r:embed="rId1"/>
          <a:stretch/>
        </p:blipFill>
        <p:spPr>
          <a:xfrm>
            <a:off x="1514520" y="1440000"/>
            <a:ext cx="7304400" cy="2540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Flexbox – order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18" name="Google Shape;563;p 38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819" name="Google Shape;564;p 38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820" name="Google Shape;565;p 38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821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flexbox.html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3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24" name="" descr=""/>
          <p:cNvPicPr/>
          <p:nvPr/>
        </p:nvPicPr>
        <p:blipFill>
          <a:blip r:embed="rId1"/>
          <a:stretch/>
        </p:blipFill>
        <p:spPr>
          <a:xfrm>
            <a:off x="1614600" y="1334160"/>
            <a:ext cx="7246440" cy="2984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Ćwiczenie Praktyczne 5</a:t>
            </a:r>
            <a:r>
              <a:rPr b="0" lang="en" sz="2800" strike="noStrike" u="none">
                <a:solidFill>
                  <a:schemeClr val="accent2"/>
                </a:solidFill>
                <a:effectLst/>
                <a:uFillTx/>
                <a:latin typeface="Fira Code"/>
                <a:ea typeface="Fira Code"/>
              </a:rPr>
              <a:t>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26" name="Google Shape;563;p 55"/>
          <p:cNvGrpSpPr/>
          <p:nvPr/>
        </p:nvGrpSpPr>
        <p:grpSpPr>
          <a:xfrm>
            <a:off x="1084680" y="1168920"/>
            <a:ext cx="503280" cy="3426480"/>
            <a:chOff x="1084680" y="1168920"/>
            <a:chExt cx="503280" cy="3426480"/>
          </a:xfrm>
        </p:grpSpPr>
        <p:sp>
          <p:nvSpPr>
            <p:cNvPr id="827" name="Google Shape;564;p 55"/>
            <p:cNvSpPr/>
            <p:nvPr/>
          </p:nvSpPr>
          <p:spPr>
            <a:xfrm>
              <a:off x="1084680" y="3954600"/>
              <a:ext cx="503280" cy="64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828" name="Google Shape;565;p 55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829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0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cwiczenie-5.html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1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2" name=""/>
          <p:cNvSpPr/>
          <p:nvPr/>
        </p:nvSpPr>
        <p:spPr>
          <a:xfrm>
            <a:off x="1527120" y="2274480"/>
            <a:ext cx="72925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l-PL" sz="2200" strike="noStrike" u="none">
                <a:solidFill>
                  <a:srgbClr val="ffffff"/>
                </a:solidFill>
                <a:effectLst/>
                <a:uFillTx/>
                <a:latin typeface="Courier New"/>
                <a:ea typeface="Arial"/>
              </a:rPr>
              <a:t>https://netseven.dev/zstio/</a:t>
            </a:r>
            <a:r>
              <a:rPr b="1" lang="pl-PL" sz="2200" strike="noStrike" u="none">
                <a:solidFill>
                  <a:srgbClr val="a5cf27"/>
                </a:solidFill>
                <a:effectLst/>
                <a:uFillTx/>
                <a:latin typeface="Courier New"/>
                <a:ea typeface="Arial"/>
              </a:rPr>
              <a:t>flexbox.zip</a:t>
            </a:r>
            <a:endParaRPr b="0" lang="pl-PL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Ćwiczenie Praktyczne </a:t>
            </a:r>
            <a:r>
              <a:rPr b="0" lang="pl-PL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5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34" name="Google Shape;563;p 56"/>
          <p:cNvGrpSpPr/>
          <p:nvPr/>
        </p:nvGrpSpPr>
        <p:grpSpPr>
          <a:xfrm>
            <a:off x="1084680" y="1168920"/>
            <a:ext cx="503280" cy="3426480"/>
            <a:chOff x="1084680" y="1168920"/>
            <a:chExt cx="503280" cy="3426480"/>
          </a:xfrm>
        </p:grpSpPr>
        <p:sp>
          <p:nvSpPr>
            <p:cNvPr id="835" name="Google Shape;564;p 56"/>
            <p:cNvSpPr/>
            <p:nvPr/>
          </p:nvSpPr>
          <p:spPr>
            <a:xfrm>
              <a:off x="1084680" y="3954600"/>
              <a:ext cx="503280" cy="64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836" name="Google Shape;565;p 56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837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8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cwiczenie-5.html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9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40" name="" descr=""/>
          <p:cNvPicPr/>
          <p:nvPr/>
        </p:nvPicPr>
        <p:blipFill>
          <a:blip r:embed="rId1"/>
          <a:stretch/>
        </p:blipFill>
        <p:spPr>
          <a:xfrm>
            <a:off x="2022120" y="1149480"/>
            <a:ext cx="5717520" cy="3351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Wprowadzenie do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Grid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42" name="Google Shape;563;p 40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843" name="Google Shape;564;p 40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844" name="Google Shape;565;p 40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845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6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grid.html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7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48" name="" descr=""/>
          <p:cNvPicPr/>
          <p:nvPr/>
        </p:nvPicPr>
        <p:blipFill>
          <a:blip r:embed="rId1"/>
          <a:stretch/>
        </p:blipFill>
        <p:spPr>
          <a:xfrm>
            <a:off x="1458720" y="1800000"/>
            <a:ext cx="7311600" cy="1807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1143360" y="582840"/>
            <a:ext cx="7854840" cy="53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Normalize czy Reset </a:t>
            </a:r>
            <a:r>
              <a:rPr b="0" lang="en" sz="2800" strike="noStrike" u="none">
                <a:solidFill>
                  <a:schemeClr val="accent2"/>
                </a:solidFill>
                <a:effectLst/>
                <a:uFillTx/>
                <a:latin typeface="Fira Code"/>
                <a:ea typeface="Fira Code"/>
              </a:rPr>
              <a:t>CSS – Co wybrać?</a:t>
            </a: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86" name="Google Shape;490;p 14"/>
          <p:cNvGrpSpPr/>
          <p:nvPr/>
        </p:nvGrpSpPr>
        <p:grpSpPr>
          <a:xfrm>
            <a:off x="1084680" y="1168920"/>
            <a:ext cx="503280" cy="3397680"/>
            <a:chOff x="1084680" y="1168920"/>
            <a:chExt cx="503280" cy="3397680"/>
          </a:xfrm>
        </p:grpSpPr>
        <p:sp>
          <p:nvSpPr>
            <p:cNvPr id="487" name="Google Shape;491;p 14"/>
            <p:cNvSpPr/>
            <p:nvPr/>
          </p:nvSpPr>
          <p:spPr>
            <a:xfrm>
              <a:off x="1084680" y="3954600"/>
              <a:ext cx="503280" cy="612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28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2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488" name="Google Shape;492;p 14"/>
            <p:cNvCxnSpPr/>
            <p:nvPr/>
          </p:nvCxnSpPr>
          <p:spPr>
            <a:xfrm>
              <a:off x="1337400" y="1168920"/>
              <a:ext cx="2880" cy="276732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489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co-wybrac.html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1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92" name="" descr=""/>
          <p:cNvPicPr/>
          <p:nvPr/>
        </p:nvPicPr>
        <p:blipFill>
          <a:blip r:embed="rId1"/>
          <a:stretch/>
        </p:blipFill>
        <p:spPr>
          <a:xfrm>
            <a:off x="1440000" y="1620000"/>
            <a:ext cx="7400160" cy="197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68744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Grid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50" name="Google Shape;563;p 26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851" name="Google Shape;564;p 26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852" name="Google Shape;565;p 26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853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54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grid.html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55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56" name=""/>
          <p:cNvSpPr/>
          <p:nvPr/>
        </p:nvSpPr>
        <p:spPr>
          <a:xfrm>
            <a:off x="1527120" y="2160000"/>
            <a:ext cx="7292520" cy="76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l-PL" sz="2200" strike="noStrike" u="none">
                <a:solidFill>
                  <a:srgbClr val="ffffff"/>
                </a:solidFill>
                <a:effectLst/>
                <a:uFillTx/>
                <a:latin typeface="Courier New"/>
                <a:ea typeface="Arial"/>
              </a:rPr>
              <a:t>https://netseven.dev/zstio/</a:t>
            </a:r>
            <a:r>
              <a:rPr b="1" lang="pl-PL" sz="2200" strike="noStrike" u="none">
                <a:solidFill>
                  <a:srgbClr val="a5cf27"/>
                </a:solidFill>
                <a:effectLst/>
                <a:uFillTx/>
                <a:latin typeface="Courier New"/>
                <a:ea typeface="Arial"/>
              </a:rPr>
              <a:t>resp.zip</a:t>
            </a:r>
            <a:endParaRPr b="0" lang="pl-PL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pl-PL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68744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Grid – display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58" name="Google Shape;563;p 57"/>
          <p:cNvGrpSpPr/>
          <p:nvPr/>
        </p:nvGrpSpPr>
        <p:grpSpPr>
          <a:xfrm>
            <a:off x="1084680" y="1168920"/>
            <a:ext cx="503280" cy="3426480"/>
            <a:chOff x="1084680" y="1168920"/>
            <a:chExt cx="503280" cy="3426480"/>
          </a:xfrm>
        </p:grpSpPr>
        <p:sp>
          <p:nvSpPr>
            <p:cNvPr id="859" name="Google Shape;564;p 57"/>
            <p:cNvSpPr/>
            <p:nvPr/>
          </p:nvSpPr>
          <p:spPr>
            <a:xfrm>
              <a:off x="1084680" y="3954600"/>
              <a:ext cx="503280" cy="64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860" name="Google Shape;565;p 57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861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2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grid.html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3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64" name="" descr=""/>
          <p:cNvPicPr/>
          <p:nvPr/>
        </p:nvPicPr>
        <p:blipFill>
          <a:blip r:embed="rId1"/>
          <a:stretch/>
        </p:blipFill>
        <p:spPr>
          <a:xfrm>
            <a:off x="1800000" y="1260000"/>
            <a:ext cx="6983280" cy="3094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68744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Grid – grid-template-columns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66" name="Google Shape;563;p 41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867" name="Google Shape;564;p 41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868" name="Google Shape;565;p 41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869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0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grid.html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1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72" name="" descr=""/>
          <p:cNvPicPr/>
          <p:nvPr/>
        </p:nvPicPr>
        <p:blipFill>
          <a:blip r:embed="rId1"/>
          <a:stretch/>
        </p:blipFill>
        <p:spPr>
          <a:xfrm>
            <a:off x="1800000" y="1260000"/>
            <a:ext cx="7025400" cy="3287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68744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Grid – grid-template-rows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74" name="Google Shape;563;p 42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875" name="Google Shape;564;p 42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876" name="Google Shape;565;p 42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877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8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grid.html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9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80" name="" descr=""/>
          <p:cNvPicPr/>
          <p:nvPr/>
        </p:nvPicPr>
        <p:blipFill>
          <a:blip r:embed="rId1"/>
          <a:stretch/>
        </p:blipFill>
        <p:spPr>
          <a:xfrm>
            <a:off x="1527840" y="1149480"/>
            <a:ext cx="7264800" cy="3170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68744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Grid – grid-template-areas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82" name="Google Shape;563;p 43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883" name="Google Shape;564;p 43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884" name="Google Shape;565;p 43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885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86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grid.html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87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88" name="" descr=""/>
          <p:cNvPicPr/>
          <p:nvPr/>
        </p:nvPicPr>
        <p:blipFill>
          <a:blip r:embed="rId1"/>
          <a:stretch/>
        </p:blipFill>
        <p:spPr>
          <a:xfrm>
            <a:off x="2148120" y="1149480"/>
            <a:ext cx="5771520" cy="3342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68744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Grid – grid-template-areas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90" name="Google Shape;563;p 58"/>
          <p:cNvGrpSpPr/>
          <p:nvPr/>
        </p:nvGrpSpPr>
        <p:grpSpPr>
          <a:xfrm>
            <a:off x="1084680" y="1168920"/>
            <a:ext cx="503280" cy="3426480"/>
            <a:chOff x="1084680" y="1168920"/>
            <a:chExt cx="503280" cy="3426480"/>
          </a:xfrm>
        </p:grpSpPr>
        <p:sp>
          <p:nvSpPr>
            <p:cNvPr id="891" name="Google Shape;564;p 58"/>
            <p:cNvSpPr/>
            <p:nvPr/>
          </p:nvSpPr>
          <p:spPr>
            <a:xfrm>
              <a:off x="1084680" y="3954600"/>
              <a:ext cx="503280" cy="64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892" name="Google Shape;565;p 58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893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94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grid.html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95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96" name="" descr=""/>
          <p:cNvPicPr/>
          <p:nvPr/>
        </p:nvPicPr>
        <p:blipFill>
          <a:blip r:embed="rId1"/>
          <a:stretch/>
        </p:blipFill>
        <p:spPr>
          <a:xfrm>
            <a:off x="1620000" y="1620000"/>
            <a:ext cx="7239960" cy="179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68744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Grid – grid-template-areas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98" name="Google Shape;563;p 59"/>
          <p:cNvGrpSpPr/>
          <p:nvPr/>
        </p:nvGrpSpPr>
        <p:grpSpPr>
          <a:xfrm>
            <a:off x="1084680" y="1168920"/>
            <a:ext cx="503280" cy="3426480"/>
            <a:chOff x="1084680" y="1168920"/>
            <a:chExt cx="503280" cy="3426480"/>
          </a:xfrm>
        </p:grpSpPr>
        <p:sp>
          <p:nvSpPr>
            <p:cNvPr id="899" name="Google Shape;564;p 59"/>
            <p:cNvSpPr/>
            <p:nvPr/>
          </p:nvSpPr>
          <p:spPr>
            <a:xfrm>
              <a:off x="1084680" y="3954600"/>
              <a:ext cx="503280" cy="64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900" name="Google Shape;565;p 59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901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02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grid.html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03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04" name="" descr=""/>
          <p:cNvPicPr/>
          <p:nvPr/>
        </p:nvPicPr>
        <p:blipFill>
          <a:blip r:embed="rId1"/>
          <a:stretch/>
        </p:blipFill>
        <p:spPr>
          <a:xfrm>
            <a:off x="1476360" y="1896480"/>
            <a:ext cx="7343280" cy="1818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68744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Grid – grid-gap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06" name="Google Shape;563;p 44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907" name="Google Shape;564;p 44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908" name="Google Shape;565;p 44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909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0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grid.html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1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12" name="" descr=""/>
          <p:cNvPicPr/>
          <p:nvPr/>
        </p:nvPicPr>
        <p:blipFill>
          <a:blip r:embed="rId1"/>
          <a:stretch/>
        </p:blipFill>
        <p:spPr>
          <a:xfrm>
            <a:off x="1809720" y="1149480"/>
            <a:ext cx="6469920" cy="3289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68744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Grid – grid-gap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14" name="Google Shape;563;p 60"/>
          <p:cNvGrpSpPr/>
          <p:nvPr/>
        </p:nvGrpSpPr>
        <p:grpSpPr>
          <a:xfrm>
            <a:off x="1084680" y="1168920"/>
            <a:ext cx="503280" cy="3426480"/>
            <a:chOff x="1084680" y="1168920"/>
            <a:chExt cx="503280" cy="3426480"/>
          </a:xfrm>
        </p:grpSpPr>
        <p:sp>
          <p:nvSpPr>
            <p:cNvPr id="915" name="Google Shape;564;p 60"/>
            <p:cNvSpPr/>
            <p:nvPr/>
          </p:nvSpPr>
          <p:spPr>
            <a:xfrm>
              <a:off x="1084680" y="3954600"/>
              <a:ext cx="503280" cy="64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916" name="Google Shape;565;p 60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917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8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grid.html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9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20" name="" descr=""/>
          <p:cNvPicPr/>
          <p:nvPr/>
        </p:nvPicPr>
        <p:blipFill>
          <a:blip r:embed="rId1"/>
          <a:stretch/>
        </p:blipFill>
        <p:spPr>
          <a:xfrm>
            <a:off x="1656360" y="2102400"/>
            <a:ext cx="7343280" cy="1287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68744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Grid – justify-items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22" name="Google Shape;563;p 45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923" name="Google Shape;564;p 45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924" name="Google Shape;565;p 45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925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6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grid.html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7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28" name="" descr=""/>
          <p:cNvPicPr/>
          <p:nvPr/>
        </p:nvPicPr>
        <p:blipFill>
          <a:blip r:embed="rId1"/>
          <a:stretch/>
        </p:blipFill>
        <p:spPr>
          <a:xfrm>
            <a:off x="1980000" y="1149480"/>
            <a:ext cx="5759640" cy="341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1143360" y="582840"/>
            <a:ext cx="7854840" cy="53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Normalize czy Reset - </a:t>
            </a:r>
            <a:r>
              <a:rPr b="0" lang="en" sz="2800" strike="noStrike" u="none">
                <a:solidFill>
                  <a:schemeClr val="accent2"/>
                </a:solidFill>
                <a:effectLst/>
                <a:uFillTx/>
                <a:latin typeface="Fira Code"/>
                <a:ea typeface="Fira Code"/>
              </a:rPr>
              <a:t>Przykłady</a:t>
            </a: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94" name="Google Shape;490;p 15"/>
          <p:cNvGrpSpPr/>
          <p:nvPr/>
        </p:nvGrpSpPr>
        <p:grpSpPr>
          <a:xfrm>
            <a:off x="1084680" y="1168920"/>
            <a:ext cx="503280" cy="3397680"/>
            <a:chOff x="1084680" y="1168920"/>
            <a:chExt cx="503280" cy="3397680"/>
          </a:xfrm>
        </p:grpSpPr>
        <p:sp>
          <p:nvSpPr>
            <p:cNvPr id="495" name="Google Shape;491;p 15"/>
            <p:cNvSpPr/>
            <p:nvPr/>
          </p:nvSpPr>
          <p:spPr>
            <a:xfrm>
              <a:off x="1084680" y="3954600"/>
              <a:ext cx="503280" cy="612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28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2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496" name="Google Shape;492;p 15"/>
            <p:cNvCxnSpPr/>
            <p:nvPr/>
          </p:nvCxnSpPr>
          <p:spPr>
            <a:xfrm>
              <a:off x="1337400" y="1168920"/>
              <a:ext cx="2880" cy="276732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497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przyklady.html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0" name="PlaceHolder 32"/>
          <p:cNvSpPr/>
          <p:nvPr/>
        </p:nvSpPr>
        <p:spPr>
          <a:xfrm>
            <a:off x="1440000" y="1243440"/>
            <a:ext cx="6966720" cy="19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600" strike="noStrike" u="sng">
                <a:solidFill>
                  <a:srgbClr val="ff5858"/>
                </a:solidFill>
                <a:effectLst/>
                <a:uFillTx/>
                <a:latin typeface="Arial"/>
                <a:ea typeface="Arial"/>
                <a:hlinkClick r:id="rId1"/>
              </a:rPr>
              <a:t>https://www.joshwcomeau.com/css/custom-css-reset/</a:t>
            </a:r>
            <a:endParaRPr b="0" lang="pl-PL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https://dev.to/ziratsu/css-reset-58h9</a:t>
            </a:r>
            <a:endParaRPr b="0" lang="pl-PL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pl-PL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600" strike="noStrike" u="sng">
                <a:solidFill>
                  <a:srgbClr val="ff5858"/>
                </a:solidFill>
                <a:effectLst/>
                <a:uFillTx/>
                <a:latin typeface="Arial"/>
                <a:ea typeface="Arial"/>
                <a:hlinkClick r:id="rId2"/>
              </a:rPr>
              <a:t>https://github.com/sindresorhus/modern-normalize</a:t>
            </a:r>
            <a:endParaRPr b="0" lang="pl-PL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l-PL" sz="1600" strike="noStrike" u="sng">
                <a:solidFill>
                  <a:srgbClr val="ff5858"/>
                </a:solidFill>
                <a:effectLst/>
                <a:uFillTx/>
                <a:latin typeface="Arial"/>
                <a:ea typeface="Arial"/>
                <a:hlinkClick r:id="rId3"/>
              </a:rPr>
              <a:t>https://tailwindcss.com/docs/preflight</a:t>
            </a:r>
            <a:endParaRPr b="0" lang="pl-PL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1" name=""/>
          <p:cNvSpPr/>
          <p:nvPr/>
        </p:nvSpPr>
        <p:spPr>
          <a:xfrm>
            <a:off x="1440000" y="3600000"/>
            <a:ext cx="748044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l-PL" sz="2200" strike="noStrike" u="none">
                <a:solidFill>
                  <a:srgbClr val="ffffff"/>
                </a:solidFill>
                <a:effectLst/>
                <a:uFillTx/>
                <a:latin typeface="Courier New"/>
                <a:ea typeface="Arial"/>
              </a:rPr>
              <a:t>https://netseven.dev/zstio/</a:t>
            </a:r>
            <a:r>
              <a:rPr b="1" lang="pl-PL" sz="2200" strike="noStrike" u="none">
                <a:solidFill>
                  <a:srgbClr val="a5cf27"/>
                </a:solidFill>
                <a:effectLst/>
                <a:uFillTx/>
                <a:latin typeface="Courier New"/>
                <a:ea typeface="Arial"/>
              </a:rPr>
              <a:t>reset-normalize</a:t>
            </a:r>
            <a:endParaRPr b="0" lang="pl-PL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68744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Grid – justify-items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30" name="Google Shape;563;p 61"/>
          <p:cNvGrpSpPr/>
          <p:nvPr/>
        </p:nvGrpSpPr>
        <p:grpSpPr>
          <a:xfrm>
            <a:off x="1084680" y="1168920"/>
            <a:ext cx="503280" cy="3426480"/>
            <a:chOff x="1084680" y="1168920"/>
            <a:chExt cx="503280" cy="3426480"/>
          </a:xfrm>
        </p:grpSpPr>
        <p:sp>
          <p:nvSpPr>
            <p:cNvPr id="931" name="Google Shape;564;p 61"/>
            <p:cNvSpPr/>
            <p:nvPr/>
          </p:nvSpPr>
          <p:spPr>
            <a:xfrm>
              <a:off x="1084680" y="3954600"/>
              <a:ext cx="503280" cy="64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932" name="Google Shape;565;p 61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933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4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grid.html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5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36" name="" descr=""/>
          <p:cNvPicPr/>
          <p:nvPr/>
        </p:nvPicPr>
        <p:blipFill>
          <a:blip r:embed="rId1"/>
          <a:stretch/>
        </p:blipFill>
        <p:spPr>
          <a:xfrm>
            <a:off x="1589040" y="1620000"/>
            <a:ext cx="7410600" cy="2007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68744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Grid – align-items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38" name="Google Shape;563;p 46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939" name="Google Shape;564;p 46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940" name="Google Shape;565;p 46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941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2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grid.html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3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44" name="" descr=""/>
          <p:cNvPicPr/>
          <p:nvPr/>
        </p:nvPicPr>
        <p:blipFill>
          <a:blip r:embed="rId1"/>
          <a:stretch/>
        </p:blipFill>
        <p:spPr>
          <a:xfrm>
            <a:off x="1800000" y="1149480"/>
            <a:ext cx="5579640" cy="3358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68744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Grid – align-items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46" name="Google Shape;563;p 62"/>
          <p:cNvGrpSpPr/>
          <p:nvPr/>
        </p:nvGrpSpPr>
        <p:grpSpPr>
          <a:xfrm>
            <a:off x="1084680" y="1168920"/>
            <a:ext cx="503280" cy="3426480"/>
            <a:chOff x="1084680" y="1168920"/>
            <a:chExt cx="503280" cy="3426480"/>
          </a:xfrm>
        </p:grpSpPr>
        <p:sp>
          <p:nvSpPr>
            <p:cNvPr id="947" name="Google Shape;564;p 62"/>
            <p:cNvSpPr/>
            <p:nvPr/>
          </p:nvSpPr>
          <p:spPr>
            <a:xfrm>
              <a:off x="1084680" y="3954600"/>
              <a:ext cx="503280" cy="64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948" name="Google Shape;565;p 62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949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0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grid.html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1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52" name="" descr=""/>
          <p:cNvPicPr/>
          <p:nvPr/>
        </p:nvPicPr>
        <p:blipFill>
          <a:blip r:embed="rId1"/>
          <a:stretch/>
        </p:blipFill>
        <p:spPr>
          <a:xfrm>
            <a:off x="1620000" y="1620000"/>
            <a:ext cx="7081560" cy="197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68744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Grid – justify-content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54" name="Google Shape;563;p 47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955" name="Google Shape;564;p 47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956" name="Google Shape;565;p 47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957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8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grid.html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9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60" name="" descr=""/>
          <p:cNvPicPr/>
          <p:nvPr/>
        </p:nvPicPr>
        <p:blipFill>
          <a:blip r:embed="rId1"/>
          <a:stretch/>
        </p:blipFill>
        <p:spPr>
          <a:xfrm>
            <a:off x="1620000" y="1260000"/>
            <a:ext cx="7379640" cy="2909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68744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Grid – justify-content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62" name="Google Shape;563;p 63"/>
          <p:cNvGrpSpPr/>
          <p:nvPr/>
        </p:nvGrpSpPr>
        <p:grpSpPr>
          <a:xfrm>
            <a:off x="1084680" y="1168920"/>
            <a:ext cx="503280" cy="3426480"/>
            <a:chOff x="1084680" y="1168920"/>
            <a:chExt cx="503280" cy="3426480"/>
          </a:xfrm>
        </p:grpSpPr>
        <p:sp>
          <p:nvSpPr>
            <p:cNvPr id="963" name="Google Shape;564;p 63"/>
            <p:cNvSpPr/>
            <p:nvPr/>
          </p:nvSpPr>
          <p:spPr>
            <a:xfrm>
              <a:off x="1084680" y="3954600"/>
              <a:ext cx="503280" cy="64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964" name="Google Shape;565;p 63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965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6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grid.html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7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68" name="" descr=""/>
          <p:cNvPicPr/>
          <p:nvPr/>
        </p:nvPicPr>
        <p:blipFill>
          <a:blip r:embed="rId1"/>
          <a:stretch/>
        </p:blipFill>
        <p:spPr>
          <a:xfrm>
            <a:off x="1440000" y="1544400"/>
            <a:ext cx="7379640" cy="2235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68744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Grid – align-content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70" name="Google Shape;563;p 64"/>
          <p:cNvGrpSpPr/>
          <p:nvPr/>
        </p:nvGrpSpPr>
        <p:grpSpPr>
          <a:xfrm>
            <a:off x="1084680" y="1168920"/>
            <a:ext cx="503280" cy="3426480"/>
            <a:chOff x="1084680" y="1168920"/>
            <a:chExt cx="503280" cy="3426480"/>
          </a:xfrm>
        </p:grpSpPr>
        <p:sp>
          <p:nvSpPr>
            <p:cNvPr id="971" name="Google Shape;564;p 64"/>
            <p:cNvSpPr/>
            <p:nvPr/>
          </p:nvSpPr>
          <p:spPr>
            <a:xfrm>
              <a:off x="1084680" y="3954600"/>
              <a:ext cx="503280" cy="64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972" name="Google Shape;565;p 64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973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74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grid.html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75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76" name="" descr=""/>
          <p:cNvPicPr/>
          <p:nvPr/>
        </p:nvPicPr>
        <p:blipFill>
          <a:blip r:embed="rId1"/>
          <a:stretch/>
        </p:blipFill>
        <p:spPr>
          <a:xfrm>
            <a:off x="1459440" y="1149480"/>
            <a:ext cx="7540200" cy="3388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68744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Grid – align-content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78" name="Google Shape;563;p 48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979" name="Google Shape;564;p 48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980" name="Google Shape;565;p 48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981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82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grid.html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83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84" name="" descr=""/>
          <p:cNvPicPr/>
          <p:nvPr/>
        </p:nvPicPr>
        <p:blipFill>
          <a:blip r:embed="rId1"/>
          <a:stretch/>
        </p:blipFill>
        <p:spPr>
          <a:xfrm>
            <a:off x="1620000" y="1314000"/>
            <a:ext cx="7343280" cy="2645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68744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Grid – grid-column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86" name="Google Shape;563;p 49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987" name="Google Shape;564;p 49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988" name="Google Shape;565;p 49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989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0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grid.html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1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92" name="" descr=""/>
          <p:cNvPicPr/>
          <p:nvPr/>
        </p:nvPicPr>
        <p:blipFill>
          <a:blip r:embed="rId1"/>
          <a:stretch/>
        </p:blipFill>
        <p:spPr>
          <a:xfrm>
            <a:off x="1800000" y="1149480"/>
            <a:ext cx="6659640" cy="3391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68744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Kontener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Grid – grid-column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94" name="Google Shape;563;p 65"/>
          <p:cNvGrpSpPr/>
          <p:nvPr/>
        </p:nvGrpSpPr>
        <p:grpSpPr>
          <a:xfrm>
            <a:off x="1084680" y="1168920"/>
            <a:ext cx="503280" cy="3426480"/>
            <a:chOff x="1084680" y="1168920"/>
            <a:chExt cx="503280" cy="3426480"/>
          </a:xfrm>
        </p:grpSpPr>
        <p:sp>
          <p:nvSpPr>
            <p:cNvPr id="995" name="Google Shape;564;p 65"/>
            <p:cNvSpPr/>
            <p:nvPr/>
          </p:nvSpPr>
          <p:spPr>
            <a:xfrm>
              <a:off x="1084680" y="3954600"/>
              <a:ext cx="503280" cy="64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996" name="Google Shape;565;p 65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997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8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grid.html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9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00" name="" descr=""/>
          <p:cNvPicPr/>
          <p:nvPr/>
        </p:nvPicPr>
        <p:blipFill>
          <a:blip r:embed="rId1"/>
          <a:stretch/>
        </p:blipFill>
        <p:spPr>
          <a:xfrm>
            <a:off x="1620000" y="1954440"/>
            <a:ext cx="7199640" cy="1532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PlaceHolder 1"/>
          <p:cNvSpPr>
            <a:spLocks noGrp="1"/>
          </p:cNvSpPr>
          <p:nvPr>
            <p:ph type="title"/>
          </p:nvPr>
        </p:nvSpPr>
        <p:spPr>
          <a:xfrm>
            <a:off x="1143360" y="582840"/>
            <a:ext cx="7854840" cy="53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Porównanie Flexbox i Grid - </a:t>
            </a:r>
            <a:r>
              <a:rPr b="0" lang="en" sz="2800" strike="noStrike" u="none">
                <a:solidFill>
                  <a:schemeClr val="accent2"/>
                </a:solidFill>
                <a:effectLst/>
                <a:uFillTx/>
                <a:latin typeface="Fira Code"/>
                <a:ea typeface="Fira Code"/>
              </a:rPr>
              <a:t>Kiedy używać?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2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3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przyklady.html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4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05" name="" descr=""/>
          <p:cNvPicPr/>
          <p:nvPr/>
        </p:nvPicPr>
        <p:blipFill>
          <a:blip r:embed="rId1"/>
          <a:stretch/>
        </p:blipFill>
        <p:spPr>
          <a:xfrm>
            <a:off x="1260000" y="1980000"/>
            <a:ext cx="7503840" cy="1428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1460520" y="1436760"/>
            <a:ext cx="869400" cy="33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01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title"/>
          </p:nvPr>
        </p:nvSpPr>
        <p:spPr>
          <a:xfrm>
            <a:off x="1143360" y="582840"/>
            <a:ext cx="7287840" cy="53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Co to jest </a:t>
            </a:r>
            <a:r>
              <a:rPr b="0" lang="en" sz="2800" strike="noStrike" u="none">
                <a:solidFill>
                  <a:schemeClr val="accent2"/>
                </a:solidFill>
                <a:effectLst/>
                <a:uFillTx/>
                <a:latin typeface="Fira Code"/>
                <a:ea typeface="Fira Code"/>
              </a:rPr>
              <a:t>Responsywność?</a:t>
            </a: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04" name="Google Shape;490;p29"/>
          <p:cNvGrpSpPr/>
          <p:nvPr/>
        </p:nvGrpSpPr>
        <p:grpSpPr>
          <a:xfrm>
            <a:off x="1084680" y="1168920"/>
            <a:ext cx="503280" cy="3397680"/>
            <a:chOff x="1084680" y="1168920"/>
            <a:chExt cx="503280" cy="3397680"/>
          </a:xfrm>
        </p:grpSpPr>
        <p:sp>
          <p:nvSpPr>
            <p:cNvPr id="505" name="Google Shape;491;p29"/>
            <p:cNvSpPr/>
            <p:nvPr/>
          </p:nvSpPr>
          <p:spPr>
            <a:xfrm>
              <a:off x="1084680" y="3954600"/>
              <a:ext cx="503280" cy="612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28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2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506" name="Google Shape;492;p29"/>
            <p:cNvCxnSpPr/>
            <p:nvPr/>
          </p:nvCxnSpPr>
          <p:spPr>
            <a:xfrm>
              <a:off x="1337400" y="1168920"/>
              <a:ext cx="2880" cy="276732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507" name="PlaceHolder 3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8" name="PlaceHolder 4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co-to-jest.html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9" name="PlaceHolder 5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responsywnosc.css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0" name="Google Shape;481;p 2"/>
          <p:cNvSpPr/>
          <p:nvPr/>
        </p:nvSpPr>
        <p:spPr>
          <a:xfrm>
            <a:off x="2332440" y="1775520"/>
            <a:ext cx="630576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"Responsywne projektowanie stron to podejście, w którym strona dostosowuje się do rozmiaru ekranu i urządzenia użytkownika"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1" name="Google Shape;482;p 2"/>
          <p:cNvSpPr/>
          <p:nvPr/>
        </p:nvSpPr>
        <p:spPr>
          <a:xfrm>
            <a:off x="2332440" y="1437120"/>
            <a:ext cx="312624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trike="noStrike" u="none">
                <a:solidFill>
                  <a:schemeClr val="accent1"/>
                </a:solidFill>
                <a:effectLst/>
                <a:uFillTx/>
                <a:latin typeface="Fira Code"/>
                <a:ea typeface="Fira Code"/>
              </a:rPr>
              <a:t>Definicja</a:t>
            </a:r>
            <a:endParaRPr b="0" lang="pl-PL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2" name="Google Shape;483;p 2"/>
          <p:cNvSpPr/>
          <p:nvPr/>
        </p:nvSpPr>
        <p:spPr>
          <a:xfrm>
            <a:off x="2850480" y="2420280"/>
            <a:ext cx="86940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02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3" name="Google Shape;484;p 2"/>
          <p:cNvSpPr/>
          <p:nvPr/>
        </p:nvSpPr>
        <p:spPr>
          <a:xfrm>
            <a:off x="3722400" y="2755800"/>
            <a:ext cx="473580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komputer, tablet, telefon, inne ekrany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4" name="Google Shape;485;p 2"/>
          <p:cNvSpPr/>
          <p:nvPr/>
        </p:nvSpPr>
        <p:spPr>
          <a:xfrm>
            <a:off x="3722400" y="2420280"/>
            <a:ext cx="491580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trike="noStrike" u="none">
                <a:solidFill>
                  <a:schemeClr val="lt2"/>
                </a:solidFill>
                <a:effectLst/>
                <a:uFillTx/>
                <a:latin typeface="Fira Code"/>
                <a:ea typeface="Fira Code"/>
              </a:rPr>
              <a:t>Jedna strona – wiele urządzeń</a:t>
            </a:r>
            <a:endParaRPr b="0" lang="pl-PL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5" name="Google Shape;486;p 2"/>
          <p:cNvSpPr/>
          <p:nvPr/>
        </p:nvSpPr>
        <p:spPr>
          <a:xfrm>
            <a:off x="4242960" y="3400560"/>
            <a:ext cx="86940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03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6" name="Google Shape;487;p 2"/>
          <p:cNvSpPr/>
          <p:nvPr/>
        </p:nvSpPr>
        <p:spPr>
          <a:xfrm>
            <a:off x="5114880" y="3960000"/>
            <a:ext cx="352332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elastyczne siatki, elastyczne obrazy, media queries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7" name="Google Shape;488;p 2"/>
          <p:cNvSpPr/>
          <p:nvPr/>
        </p:nvSpPr>
        <p:spPr>
          <a:xfrm>
            <a:off x="5114880" y="3400560"/>
            <a:ext cx="38833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" sz="1800" strike="noStrike" u="none">
                <a:solidFill>
                  <a:schemeClr val="dk2"/>
                </a:solidFill>
                <a:effectLst/>
                <a:uFillTx/>
                <a:latin typeface="Fira Code"/>
                <a:ea typeface="Fira Code"/>
              </a:rPr>
              <a:t>Trzy filary responsywnego projektowania </a:t>
            </a:r>
            <a:endParaRPr b="0" lang="pl-PL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678600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Ćwiczenie Praktyczne </a:t>
            </a:r>
            <a:r>
              <a:rPr b="0" lang="en" sz="2800" strike="noStrike" u="none">
                <a:solidFill>
                  <a:schemeClr val="accent2"/>
                </a:solidFill>
                <a:effectLst/>
                <a:uFillTx/>
                <a:latin typeface="Fira Code"/>
                <a:ea typeface="Fira Code"/>
              </a:rPr>
              <a:t>4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007" name="Google Shape;563;p 54"/>
          <p:cNvGrpSpPr/>
          <p:nvPr/>
        </p:nvGrpSpPr>
        <p:grpSpPr>
          <a:xfrm>
            <a:off x="1084680" y="1168920"/>
            <a:ext cx="503280" cy="3427200"/>
            <a:chOff x="1084680" y="1168920"/>
            <a:chExt cx="503280" cy="3427200"/>
          </a:xfrm>
        </p:grpSpPr>
        <p:sp>
          <p:nvSpPr>
            <p:cNvPr id="1008" name="Google Shape;564;p 54"/>
            <p:cNvSpPr/>
            <p:nvPr/>
          </p:nvSpPr>
          <p:spPr>
            <a:xfrm>
              <a:off x="1084680" y="3954600"/>
              <a:ext cx="503280" cy="64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1009" name="Google Shape;565;p 54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1010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1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cwiczenie-4.html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2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13" name="" descr=""/>
          <p:cNvPicPr/>
          <p:nvPr/>
        </p:nvPicPr>
        <p:blipFill>
          <a:blip r:embed="rId1"/>
          <a:stretch/>
        </p:blipFill>
        <p:spPr>
          <a:xfrm>
            <a:off x="1510560" y="1757520"/>
            <a:ext cx="7321680" cy="1841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2054880" y="586800"/>
            <a:ext cx="3342600" cy="110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0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Koniec </a:t>
            </a:r>
            <a:r>
              <a:rPr b="0" lang="en" sz="50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5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 type="title"/>
          </p:nvPr>
        </p:nvSpPr>
        <p:spPr>
          <a:xfrm>
            <a:off x="2700000" y="2340000"/>
            <a:ext cx="5374440" cy="53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[</a:t>
            </a:r>
            <a:r>
              <a:rPr b="0" lang="en" sz="3000" strike="noStrike" u="none">
                <a:solidFill>
                  <a:schemeClr val="accent1"/>
                </a:solidFill>
                <a:effectLst/>
                <a:uFillTx/>
                <a:latin typeface="Fira Code"/>
                <a:ea typeface="Fira Code"/>
              </a:rPr>
              <a:t> ;) </a:t>
            </a:r>
            <a:r>
              <a:rPr b="0" lang="en" sz="30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]</a:t>
            </a:r>
            <a:r>
              <a:rPr b="0" lang="en" sz="3000" strike="noStrike" u="none">
                <a:solidFill>
                  <a:schemeClr val="accent1"/>
                </a:solidFill>
                <a:effectLst/>
                <a:uFillTx/>
                <a:latin typeface="Fira Code"/>
                <a:ea typeface="Fira Code"/>
              </a:rPr>
              <a:t> </a:t>
            </a:r>
            <a:endParaRPr b="0" lang="pl-PL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6" name="Google Shape;503;p30"/>
          <p:cNvSpPr/>
          <p:nvPr/>
        </p:nvSpPr>
        <p:spPr>
          <a:xfrm>
            <a:off x="2127240" y="3586680"/>
            <a:ext cx="503280" cy="78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50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}</a:t>
            </a:r>
            <a:endParaRPr b="0" lang="pl-PL" sz="5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17" name="Google Shape;504;p30"/>
          <p:cNvCxnSpPr>
            <a:endCxn id="1016" idx="0"/>
          </p:cNvCxnSpPr>
          <p:nvPr/>
        </p:nvCxnSpPr>
        <p:spPr>
          <a:xfrm flipH="1">
            <a:off x="2378880" y="1478160"/>
            <a:ext cx="4320" cy="2108880"/>
          </a:xfrm>
          <a:prstGeom prst="straightConnector1">
            <a:avLst/>
          </a:prstGeom>
          <a:ln w="9525">
            <a:solidFill>
              <a:srgbClr val="707070"/>
            </a:solidFill>
            <a:round/>
          </a:ln>
        </p:spPr>
      </p:cxnSp>
      <p:sp>
        <p:nvSpPr>
          <p:cNvPr id="1018" name="PlaceHolder 3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9" name="PlaceHolder 4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koniec.html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20" name="PlaceHolder 5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dziekuje.css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68672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Dlaczego Responsywność Jest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Ważna?</a:t>
            </a: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19" name="Google Shape;563;p32"/>
          <p:cNvGrpSpPr/>
          <p:nvPr/>
        </p:nvGrpSpPr>
        <p:grpSpPr>
          <a:xfrm>
            <a:off x="1084680" y="1168920"/>
            <a:ext cx="503280" cy="3427920"/>
            <a:chOff x="1084680" y="1168920"/>
            <a:chExt cx="503280" cy="3427920"/>
          </a:xfrm>
        </p:grpSpPr>
        <p:sp>
          <p:nvSpPr>
            <p:cNvPr id="520" name="Google Shape;564;p32"/>
            <p:cNvSpPr/>
            <p:nvPr/>
          </p:nvSpPr>
          <p:spPr>
            <a:xfrm>
              <a:off x="1084680" y="3954600"/>
              <a:ext cx="503280" cy="64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521" name="Google Shape;565;p32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522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dlaczego.html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4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25" name="" descr=""/>
          <p:cNvPicPr/>
          <p:nvPr/>
        </p:nvPicPr>
        <p:blipFill>
          <a:blip r:embed="rId1"/>
          <a:stretch/>
        </p:blipFill>
        <p:spPr>
          <a:xfrm>
            <a:off x="1547280" y="1404360"/>
            <a:ext cx="6929280" cy="2720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1131480" y="621360"/>
            <a:ext cx="7686720" cy="5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Narzędzia deweloperskie </a:t>
            </a:r>
            <a:r>
              <a:rPr b="0" lang="en" sz="2800" strike="noStrike" u="none">
                <a:solidFill>
                  <a:srgbClr val="a5cf27"/>
                </a:solidFill>
                <a:effectLst/>
                <a:uFillTx/>
                <a:latin typeface="Fira Code"/>
                <a:ea typeface="Fira Code"/>
              </a:rPr>
              <a:t>Przeglądarki</a:t>
            </a: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Fira Code"/>
                <a:ea typeface="Fira Code"/>
              </a:rPr>
              <a:t> </a:t>
            </a:r>
            <a:r>
              <a:rPr b="0" lang="en" sz="2800" strike="noStrike" u="none">
                <a:solidFill>
                  <a:schemeClr val="accent6"/>
                </a:solidFill>
                <a:effectLst/>
                <a:uFillTx/>
                <a:latin typeface="Fira Code"/>
                <a:ea typeface="Fira Code"/>
              </a:rPr>
              <a:t>{</a:t>
            </a:r>
            <a:endParaRPr b="0" lang="pl-PL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27" name="Google Shape;563;p 13"/>
          <p:cNvGrpSpPr/>
          <p:nvPr/>
        </p:nvGrpSpPr>
        <p:grpSpPr>
          <a:xfrm>
            <a:off x="1084680" y="1168920"/>
            <a:ext cx="503280" cy="3427920"/>
            <a:chOff x="1084680" y="1168920"/>
            <a:chExt cx="503280" cy="3427920"/>
          </a:xfrm>
        </p:grpSpPr>
        <p:sp>
          <p:nvSpPr>
            <p:cNvPr id="528" name="Google Shape;564;p 13"/>
            <p:cNvSpPr/>
            <p:nvPr/>
          </p:nvSpPr>
          <p:spPr>
            <a:xfrm>
              <a:off x="1084680" y="3954600"/>
              <a:ext cx="503280" cy="64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3000" strike="noStrike" u="none">
                  <a:solidFill>
                    <a:schemeClr val="accent6"/>
                  </a:solidFill>
                  <a:effectLst/>
                  <a:uFillTx/>
                  <a:latin typeface="Fira Code"/>
                  <a:ea typeface="Fira Code"/>
                </a:rPr>
                <a:t>}</a:t>
              </a:r>
              <a:endParaRPr b="0" lang="pl-PL" sz="3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529" name="Google Shape;565;p 13"/>
            <p:cNvCxnSpPr/>
            <p:nvPr/>
          </p:nvCxnSpPr>
          <p:spPr>
            <a:xfrm>
              <a:off x="1337400" y="1168920"/>
              <a:ext cx="2880" cy="2769840"/>
            </a:xfrm>
            <a:prstGeom prst="straightConnector1">
              <a:avLst/>
            </a:prstGeom>
            <a:ln w="9525">
              <a:solidFill>
                <a:srgbClr val="707070"/>
              </a:solidFill>
              <a:round/>
            </a:ln>
          </p:spPr>
        </p:cxnSp>
      </p:grpSp>
      <p:sp>
        <p:nvSpPr>
          <p:cNvPr id="530" name="PlaceHolder 2"/>
          <p:cNvSpPr>
            <a:spLocks noGrp="1"/>
          </p:cNvSpPr>
          <p:nvPr>
            <p:ph type="subTitle"/>
          </p:nvPr>
        </p:nvSpPr>
        <p:spPr>
          <a:xfrm>
            <a:off x="710280" y="4694760"/>
            <a:ext cx="486216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Pracownia stron internetowych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 type="subTitle"/>
          </p:nvPr>
        </p:nvSpPr>
        <p:spPr>
          <a:xfrm>
            <a:off x="-612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narzedzia.html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2" name="PlaceHolder 4"/>
          <p:cNvSpPr>
            <a:spLocks noGrp="1"/>
          </p:cNvSpPr>
          <p:nvPr>
            <p:ph type="subTitle"/>
          </p:nvPr>
        </p:nvSpPr>
        <p:spPr>
          <a:xfrm>
            <a:off x="4572000" y="91440"/>
            <a:ext cx="4569120" cy="3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3"/>
                </a:solidFill>
                <a:effectLst/>
                <a:uFillTx/>
                <a:latin typeface="Fira Code"/>
                <a:ea typeface="Fira Code"/>
              </a:rPr>
              <a:t>style.css</a:t>
            </a:r>
            <a:endParaRPr b="0" lang="pl-PL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33" name="" descr=""/>
          <p:cNvPicPr/>
          <p:nvPr/>
        </p:nvPicPr>
        <p:blipFill>
          <a:blip r:embed="rId1"/>
          <a:stretch/>
        </p:blipFill>
        <p:spPr>
          <a:xfrm>
            <a:off x="2880000" y="1260000"/>
            <a:ext cx="4087440" cy="305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0" t="0" r="0" b="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0" t="0" r="0" b="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0" t="0" r="0" b="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0" t="0" r="0" b="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LibreOffice/25.2.2.2$Windows_X86_64 LibreOffice_project/7370d4be9e3cf6031a51beef54ff3bda878e3fac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pl-PL</dc:language>
  <cp:lastModifiedBy>Grzegorz Adamczyk</cp:lastModifiedBy>
  <dcterms:modified xsi:type="dcterms:W3CDTF">2025-04-23T11:05:39Z</dcterms:modified>
  <cp:revision>269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83</vt:i4>
  </property>
  <property fmtid="{D5CDD505-2E9C-101B-9397-08002B2CF9AE}" pid="4" name="PresentationFormat">
    <vt:lpwstr>On-screen Show (4:3)</vt:lpwstr>
  </property>
  <property fmtid="{D5CDD505-2E9C-101B-9397-08002B2CF9AE}" pid="5" name="Slides">
    <vt:i4>83</vt:i4>
  </property>
</Properties>
</file>